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57" r:id="rId4"/>
    <p:sldId id="258" r:id="rId5"/>
    <p:sldId id="260" r:id="rId6"/>
    <p:sldId id="259" r:id="rId7"/>
    <p:sldId id="292" r:id="rId8"/>
    <p:sldId id="262" r:id="rId9"/>
    <p:sldId id="293" r:id="rId10"/>
    <p:sldId id="263" r:id="rId11"/>
    <p:sldId id="294" r:id="rId12"/>
    <p:sldId id="264" r:id="rId13"/>
    <p:sldId id="295" r:id="rId14"/>
    <p:sldId id="265" r:id="rId15"/>
    <p:sldId id="296" r:id="rId16"/>
    <p:sldId id="266" r:id="rId17"/>
    <p:sldId id="297" r:id="rId18"/>
    <p:sldId id="267" r:id="rId19"/>
    <p:sldId id="298" r:id="rId20"/>
    <p:sldId id="270" r:id="rId21"/>
    <p:sldId id="299" r:id="rId22"/>
    <p:sldId id="280" r:id="rId23"/>
    <p:sldId id="300" r:id="rId24"/>
    <p:sldId id="269" r:id="rId25"/>
    <p:sldId id="301" r:id="rId26"/>
    <p:sldId id="271" r:id="rId27"/>
    <p:sldId id="283" r:id="rId28"/>
    <p:sldId id="272" r:id="rId29"/>
    <p:sldId id="273" r:id="rId30"/>
    <p:sldId id="274" r:id="rId31"/>
    <p:sldId id="275" r:id="rId32"/>
    <p:sldId id="302" r:id="rId33"/>
    <p:sldId id="276" r:id="rId34"/>
    <p:sldId id="303" r:id="rId35"/>
    <p:sldId id="277" r:id="rId36"/>
    <p:sldId id="304" r:id="rId37"/>
    <p:sldId id="281" r:id="rId38"/>
    <p:sldId id="282" r:id="rId39"/>
    <p:sldId id="284" r:id="rId40"/>
    <p:sldId id="285" r:id="rId41"/>
    <p:sldId id="286" r:id="rId42"/>
    <p:sldId id="287" r:id="rId43"/>
    <p:sldId id="288" r:id="rId44"/>
    <p:sldId id="289" r:id="rId45"/>
    <p:sldId id="291" r:id="rId46"/>
    <p:sldId id="290" r:id="rId47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A196-D63C-4751-98E0-769A201FDC37}" type="datetimeFigureOut">
              <a:rPr lang="es-MX" smtClean="0"/>
              <a:pPr/>
              <a:t>18/04/2013</a:t>
            </a:fld>
            <a:endParaRPr lang="es-MX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510A-A979-4042-97BC-D93C8796873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A196-D63C-4751-98E0-769A201FDC37}" type="datetimeFigureOut">
              <a:rPr lang="es-MX" smtClean="0"/>
              <a:pPr/>
              <a:t>18/04/2013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510A-A979-4042-97BC-D93C8796873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A196-D63C-4751-98E0-769A201FDC37}" type="datetimeFigureOut">
              <a:rPr lang="es-MX" smtClean="0"/>
              <a:pPr/>
              <a:t>18/04/2013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510A-A979-4042-97BC-D93C8796873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A196-D63C-4751-98E0-769A201FDC37}" type="datetimeFigureOut">
              <a:rPr lang="es-MX" smtClean="0"/>
              <a:pPr/>
              <a:t>18/04/2013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510A-A979-4042-97BC-D93C8796873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A196-D63C-4751-98E0-769A201FDC37}" type="datetimeFigureOut">
              <a:rPr lang="es-MX" smtClean="0"/>
              <a:pPr/>
              <a:t>18/04/2013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510A-A979-4042-97BC-D93C8796873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A196-D63C-4751-98E0-769A201FDC37}" type="datetimeFigureOut">
              <a:rPr lang="es-MX" smtClean="0"/>
              <a:pPr/>
              <a:t>18/04/2013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510A-A979-4042-97BC-D93C8796873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A196-D63C-4751-98E0-769A201FDC37}" type="datetimeFigureOut">
              <a:rPr lang="es-MX" smtClean="0"/>
              <a:pPr/>
              <a:t>18/04/2013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510A-A979-4042-97BC-D93C8796873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A196-D63C-4751-98E0-769A201FDC37}" type="datetimeFigureOut">
              <a:rPr lang="es-MX" smtClean="0"/>
              <a:pPr/>
              <a:t>18/04/2013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510A-A979-4042-97BC-D93C8796873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A196-D63C-4751-98E0-769A201FDC37}" type="datetimeFigureOut">
              <a:rPr lang="es-MX" smtClean="0"/>
              <a:pPr/>
              <a:t>18/04/2013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510A-A979-4042-97BC-D93C8796873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A196-D63C-4751-98E0-769A201FDC37}" type="datetimeFigureOut">
              <a:rPr lang="es-MX" smtClean="0"/>
              <a:pPr/>
              <a:t>18/04/2013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C510A-A979-4042-97BC-D93C87968730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AA196-D63C-4751-98E0-769A201FDC37}" type="datetimeFigureOut">
              <a:rPr lang="es-MX" smtClean="0"/>
              <a:pPr/>
              <a:t>18/04/2013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1FC510A-A979-4042-97BC-D93C87968730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6CAA196-D63C-4751-98E0-769A201FDC37}" type="datetimeFigureOut">
              <a:rPr lang="es-MX" smtClean="0"/>
              <a:pPr/>
              <a:t>18/04/2013</a:t>
            </a:fld>
            <a:endParaRPr lang="es-MX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1FC510A-A979-4042-97BC-D93C87968730}" type="slidenum">
              <a:rPr lang="es-MX" smtClean="0"/>
              <a:pPr/>
              <a:t>‹Nº›</a:t>
            </a:fld>
            <a:endParaRPr lang="es-MX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abrackegg@yahoo.e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620688"/>
            <a:ext cx="7851648" cy="324036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es-MX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s-MX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es-MX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s-MX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es-MX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s-MX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es-MX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s-MX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es-MX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s-MX" sz="1800" dirty="0" smtClean="0">
                <a:solidFill>
                  <a:schemeClr val="tx1"/>
                </a:solidFill>
                <a:latin typeface="Arial Black" pitchFamily="34" charset="0"/>
              </a:rPr>
              <a:t>UNIVERSIDAD ANTENOR ORREGO – IPEREA</a:t>
            </a:r>
            <a:br>
              <a:rPr lang="es-MX" sz="18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s-MX" sz="1800" dirty="0" smtClean="0">
                <a:solidFill>
                  <a:schemeClr val="tx1"/>
                </a:solidFill>
                <a:latin typeface="Arial Black" pitchFamily="34" charset="0"/>
              </a:rPr>
              <a:t>TRUJILLO, 19-20 DE ABRIL DEL 2013</a:t>
            </a:r>
            <a:r>
              <a:rPr lang="es-MX" sz="4400" dirty="0" smtClean="0">
                <a:solidFill>
                  <a:schemeClr val="tx1"/>
                </a:solidFill>
                <a:latin typeface="Arial Black" pitchFamily="34" charset="0"/>
              </a:rPr>
              <a:t/>
            </a:r>
            <a:br>
              <a:rPr lang="es-MX" sz="4400" dirty="0" smtClean="0">
                <a:solidFill>
                  <a:schemeClr val="tx1"/>
                </a:solidFill>
                <a:latin typeface="Arial Black" pitchFamily="34" charset="0"/>
              </a:rPr>
            </a:br>
            <a:r>
              <a:rPr lang="es-MX" sz="4400" dirty="0" smtClean="0">
                <a:solidFill>
                  <a:schemeClr val="tx1"/>
                </a:solidFill>
                <a:latin typeface="Arial Black" pitchFamily="34" charset="0"/>
              </a:rPr>
              <a:t>NEGOCIOS </a:t>
            </a:r>
            <a:r>
              <a:rPr lang="es-MX" sz="4400" dirty="0" smtClean="0">
                <a:solidFill>
                  <a:schemeClr val="tx1"/>
                </a:solidFill>
                <a:latin typeface="Arial Black" pitchFamily="34" charset="0"/>
              </a:rPr>
              <a:t>ECOLOGICOS INCLUSIVOS</a:t>
            </a:r>
            <a:endParaRPr lang="es-MX" sz="4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9552" y="4293096"/>
            <a:ext cx="7854696" cy="1752600"/>
          </a:xfrm>
        </p:spPr>
        <p:txBody>
          <a:bodyPr/>
          <a:lstStyle/>
          <a:p>
            <a:r>
              <a:rPr lang="es-MX" dirty="0" smtClean="0">
                <a:latin typeface="Arial Black" pitchFamily="34" charset="0"/>
                <a:hlinkClick r:id="rId2"/>
              </a:rPr>
              <a:t>abrackegg@yahoo.es</a:t>
            </a:r>
            <a:endParaRPr lang="es-MX" dirty="0" smtClean="0">
              <a:latin typeface="Arial Black" pitchFamily="34" charset="0"/>
            </a:endParaRPr>
          </a:p>
          <a:p>
            <a:r>
              <a:rPr lang="es-MX" dirty="0" smtClean="0">
                <a:latin typeface="Arial Black" pitchFamily="34" charset="0"/>
              </a:rPr>
              <a:t>2013</a:t>
            </a:r>
            <a:endParaRPr lang="es-MX" dirty="0"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441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8174"/>
            <a:ext cx="7368456" cy="1692633"/>
          </a:xfrm>
        </p:spPr>
        <p:txBody>
          <a:bodyPr>
            <a:noAutofit/>
          </a:bodyPr>
          <a:lstStyle/>
          <a:p>
            <a:pPr algn="ctr"/>
            <a:r>
              <a:rPr lang="es-MX" sz="3200" dirty="0" smtClean="0">
                <a:latin typeface="Arial Black" pitchFamily="34" charset="0"/>
              </a:rPr>
              <a:t>PRODUCCIÓN ORGÁNICA Y PRODUCTOS NATURALES</a:t>
            </a:r>
            <a:endParaRPr lang="es-MX" sz="32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45 000 pequeños agricultores tienen CERTIFICACIÓN ORGÁNICA INTERNACIONAL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La exportación de productos orgánicos y naturales llega a $ 568 MM/año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Llegamos a mercados internacionales muy competitivos (UE, América del Norte, Japón)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Somos líderes mundiales en productos orgánicos: café, cacao, banano, palta, cebolla, espárragos, tara, cochinilla, etc.</a:t>
            </a:r>
            <a:endParaRPr lang="es-MX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179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4 Imagen" descr="Capsicum sp. PIMIENTO PIQUILLO o PAPRIC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CAFÉ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El café peruano de calidad ha conquistado un espacio en los mercados globales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Exportamos por año cerca de $ 1 500 MM y es el principal producto de exportación agraria</a:t>
            </a:r>
          </a:p>
          <a:p>
            <a:pPr algn="just"/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El café es </a:t>
            </a:r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producido </a:t>
            </a:r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por pequeños agricultores (cerca de 250 000 familias)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Es el soporte de la producción agraria en la Selva Alta</a:t>
            </a:r>
          </a:p>
          <a:p>
            <a:pPr algn="just"/>
            <a:r>
              <a:rPr lang="es-MX" dirty="0" smtClean="0">
                <a:solidFill>
                  <a:schemeClr val="accent4"/>
                </a:solidFill>
                <a:latin typeface="Arial Black" pitchFamily="34" charset="0"/>
              </a:rPr>
              <a:t>Es </a:t>
            </a:r>
            <a:r>
              <a:rPr lang="es-MX" dirty="0" err="1" smtClean="0">
                <a:solidFill>
                  <a:schemeClr val="accent4"/>
                </a:solidFill>
                <a:latin typeface="Arial Black" pitchFamily="34" charset="0"/>
              </a:rPr>
              <a:t>ecoeficiente</a:t>
            </a:r>
            <a:r>
              <a:rPr lang="es-MX" dirty="0" smtClean="0">
                <a:solidFill>
                  <a:schemeClr val="accent4"/>
                </a:solidFill>
                <a:latin typeface="Arial Black" pitchFamily="34" charset="0"/>
              </a:rPr>
              <a:t> porque se realiza con sistemas agroforestales y es un cultivo permanente </a:t>
            </a:r>
            <a:endParaRPr lang="es-MX" dirty="0">
              <a:solidFill>
                <a:schemeClr val="accent4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293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3 Marcador de contenido" descr="LAMAS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412776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CASTAÑA O NUEZ AMAZÓNICA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En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MdeDios</a:t>
            </a: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 750 familias manejan 850 000 ha de bosques de castaña o castañales</a:t>
            </a: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Se han organizado en asociaciones y han obtenido certificación internacional de manejo del bosque, certificación orgánica y certificación de tala evitada (REDD+)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Las exportaciones de castaña alcanzan cerca de $ 15 MM al año</a:t>
            </a: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El manejo de castañales es un ejemplo de conservación y manejo de bosques, y obtención de productos de calidad certificada </a:t>
            </a:r>
            <a:endParaRPr lang="es-MX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798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3 Marcador de contenido" descr="ASCART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767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CACAO CRIOLLO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/>
          <a:lstStyle/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El cacao criollo o cacao nativo es un producto de alta calidad por sus cualidades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La superficie de cultivo de cacao crece cada año y es un cultivo para sustituir la coca en el valle del Huallaga</a:t>
            </a: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El cacao peruano se ha logrado posesionar en los mercados internacionales por su calidad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El Perú exporta cacao orgánico por un valor cercano a los $ 100 MM</a:t>
            </a:r>
            <a:endParaRPr lang="es-MX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928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3 Marcador de contenido" descr="CACAO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6921600" cy="114300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PESCA ARTESANAL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La pesca artesanal ocupa a cerca de 45 000 familias a lo largo de la zona costera</a:t>
            </a:r>
          </a:p>
          <a:p>
            <a:pPr algn="just"/>
            <a:endParaRPr lang="es-MX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Abastece a los mercados locales y de la capital con pescado, mariscos y algas</a:t>
            </a:r>
          </a:p>
          <a:p>
            <a:pPr algn="just"/>
            <a:endParaRPr lang="es-MX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Los pescadores artesanales son los que ponen en nuestras mesas los insumos para la afamada cocina peruana</a:t>
            </a:r>
          </a:p>
          <a:p>
            <a:pPr algn="just"/>
            <a:endParaRPr lang="es-MX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Tienen reservadas 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5 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millas desde la costa para sus actividades</a:t>
            </a:r>
            <a:endParaRPr lang="es-MX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351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3 Marcador de contenido" descr="CONCHA ABANICO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041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¿SABÍA USTED …?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Que 108 000 familias se dedican a reciclar residuos sólidos?</a:t>
            </a:r>
          </a:p>
          <a:p>
            <a:pPr algn="just"/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Que 250 000 familias viven del cultivo del café de calidad internacional?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Que 45 000 pequeños agricultores tienen certificación orgánica para exportar a mercados competitivos?</a:t>
            </a:r>
          </a:p>
          <a:p>
            <a:pPr algn="just"/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Que 750 familias de Madre de Dios viven de la cosecha de la castaña o nuez amazónica y tienen certificaciones internacionales de producción orgánica, buen manejo del bosque y de tala evitada?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Que en la Amazonía existen 65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ecoalbergues</a:t>
            </a: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 que generan cerca de 6 500 empleos y reciben por año cerca de 100 000 turistas externos?</a:t>
            </a:r>
            <a:endParaRPr lang="es-MX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78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7368456" cy="90872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ALPACA Y ALPAQUEROS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El Perú posee 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3,6 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MM de alpacas y 1,1 MM de llamas, ganadería característica de la Puna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Al menos 1 500 comunidades campesinas se dedican a este tipo de ganadería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Perú es el primer productor de fibra de alpaca y en Arequipa está la industria textil </a:t>
            </a:r>
            <a:r>
              <a:rPr lang="es-MX" dirty="0" err="1" smtClean="0">
                <a:solidFill>
                  <a:srgbClr val="FF0000"/>
                </a:solidFill>
                <a:latin typeface="Arial Black" pitchFamily="34" charset="0"/>
              </a:rPr>
              <a:t>alpaquera</a:t>
            </a:r>
            <a:endParaRPr lang="es-MX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Las comunidades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alpaqueras</a:t>
            </a: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 son pobres por deficiencias de manejo genético, selección de la fibra por calidad y educación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Australia y Nueva Zelandia crían alpacas con alta tecnología y están empezando a competir con nuestros </a:t>
            </a:r>
            <a:r>
              <a:rPr lang="es-MX" dirty="0" err="1" smtClean="0">
                <a:solidFill>
                  <a:srgbClr val="FF0000"/>
                </a:solidFill>
                <a:latin typeface="Arial Black" pitchFamily="34" charset="0"/>
              </a:rPr>
              <a:t>alpaqueros</a:t>
            </a:r>
            <a:endParaRPr lang="es-MX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11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3 Marcador de contenido" descr="VELLON HUACAY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13823"/>
            <a:ext cx="6849592" cy="1110921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VICUÑA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39816"/>
          </a:xfrm>
        </p:spPr>
        <p:txBody>
          <a:bodyPr>
            <a:normAutofit fontScale="92500"/>
          </a:bodyPr>
          <a:lstStyle/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Entre 1965 y 2012 la población de vicuñas se ha recuperado de 5 000 cabezas a más de 200 000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El Perú es el primer productor mundial de fibra de vicuña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Cerca de 750 comunidades  andinas cuidan la vicuña y hacen el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chaku</a:t>
            </a: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 anual para la esquila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La fibra de la vicuña vale 500 veces más que la lana del ovino andino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El Perú debe manejar la vicuña y hacer de este camélido una fuente de riqueza para las comunidades pobres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altoandinas</a:t>
            </a:r>
            <a:endParaRPr lang="es-MX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96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3 Marcador de contenido" descr="VICUÑA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7368456" cy="1196752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TRUCHICULTURA ANDINA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/>
          <a:lstStyle/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En la Sierra existen 12 300 lagos y lagunas (1,5 MM/ha), y en gran parte aptos para la </a:t>
            </a:r>
            <a:r>
              <a:rPr lang="es-MX" dirty="0" err="1" smtClean="0">
                <a:solidFill>
                  <a:srgbClr val="0070C0"/>
                </a:solidFill>
                <a:latin typeface="Arial Black" pitchFamily="34" charset="0"/>
              </a:rPr>
              <a:t>truchicultura</a:t>
            </a:r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 en jaulas flotantes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Es posible producir, con tecnología intermedia, al menos 100 000 kg de carne por ha/año</a:t>
            </a: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Hoy la producción de truchas está en incremento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La Comunidad de </a:t>
            </a:r>
            <a:r>
              <a:rPr lang="es-MX" dirty="0" err="1" smtClean="0">
                <a:latin typeface="Arial Black" pitchFamily="34" charset="0"/>
              </a:rPr>
              <a:t>Arapa</a:t>
            </a:r>
            <a:r>
              <a:rPr lang="es-MX" dirty="0" smtClean="0">
                <a:latin typeface="Arial Black" pitchFamily="34" charset="0"/>
              </a:rPr>
              <a:t> (Puno) produce y exporta trucha orgánica</a:t>
            </a:r>
            <a:endParaRPr lang="es-MX" dirty="0"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88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3 Marcador de contenido" descr="TRUCHA ARAPA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39945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13822"/>
            <a:ext cx="6921600" cy="1326945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ACUICULTURA AMAZÓNICA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En la Amazonía se consumen al año unas 80 000 t de pescado y es la primera fuente de proteínas en la región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El IIAP ha desarrollado la tecnología para la cría de especies nativas (</a:t>
            </a:r>
            <a:r>
              <a:rPr lang="es-MX" dirty="0" err="1" smtClean="0">
                <a:latin typeface="Arial Black" pitchFamily="34" charset="0"/>
              </a:rPr>
              <a:t>paiche</a:t>
            </a:r>
            <a:r>
              <a:rPr lang="es-MX" dirty="0" smtClean="0">
                <a:latin typeface="Arial Black" pitchFamily="34" charset="0"/>
              </a:rPr>
              <a:t>, </a:t>
            </a:r>
            <a:r>
              <a:rPr lang="es-MX" dirty="0" err="1" smtClean="0">
                <a:latin typeface="Arial Black" pitchFamily="34" charset="0"/>
              </a:rPr>
              <a:t>gamitana</a:t>
            </a:r>
            <a:r>
              <a:rPr lang="es-MX" dirty="0" smtClean="0">
                <a:latin typeface="Arial Black" pitchFamily="34" charset="0"/>
              </a:rPr>
              <a:t>, paco, sábalo, </a:t>
            </a:r>
            <a:r>
              <a:rPr lang="es-MX" dirty="0" err="1" smtClean="0">
                <a:latin typeface="Arial Black" pitchFamily="34" charset="0"/>
              </a:rPr>
              <a:t>boquichico</a:t>
            </a:r>
            <a:r>
              <a:rPr lang="es-MX" dirty="0" smtClean="0">
                <a:latin typeface="Arial Black" pitchFamily="34" charset="0"/>
              </a:rPr>
              <a:t>)</a:t>
            </a: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La ganadería amazónica produce 150 kg/carne/ha/ año, mientras la piscicultura produce al menos 10 000 kg/carne/ha/año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Ya se tienen 1 500 ha en producción y la actividad está en desarrollo</a:t>
            </a: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La piscicultura amazónica tiene excelentes mercados locales y potencial para la exportación</a:t>
            </a:r>
            <a:endParaRPr lang="es-MX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93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6921600" cy="114300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AMAZONE PAICHE</a:t>
            </a:r>
            <a:endParaRPr lang="es-MX" sz="4000" dirty="0">
              <a:latin typeface="Arial Black" pitchFamily="34" charset="0"/>
            </a:endParaRPr>
          </a:p>
        </p:txBody>
      </p:sp>
      <p:pic>
        <p:nvPicPr>
          <p:cNvPr id="1026" name="Picture 2" descr="http://www.amazone.com.pe/pictures/home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597" y="1412776"/>
            <a:ext cx="4895630" cy="544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16016" y="1412776"/>
            <a:ext cx="4427984" cy="544522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La empresa AMAZONE (Grupo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Hochschild</a:t>
            </a: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) tiene un criadero moderno de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paiche</a:t>
            </a: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 en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Yurimaguas</a:t>
            </a:r>
            <a:endParaRPr lang="es-MX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Produce filete de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paiche</a:t>
            </a: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 congelado al vacío y abastece a Lima, EUA y está ingresando al mercado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deEuropa</a:t>
            </a: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 y Asia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La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paichicultura</a:t>
            </a: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 tiene un enorme futuro en la Amazonía por las excelentes características de la carne</a:t>
            </a:r>
            <a:endParaRPr lang="es-MX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25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7368456" cy="126876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GRANJA PORCÓN Y BOSQUES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707904" y="1556792"/>
            <a:ext cx="4978896" cy="476780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Desde 1974 la Cooperativa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Atahuallpa</a:t>
            </a: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-Jerusalén de Cajamarca (Granja </a:t>
            </a:r>
            <a:r>
              <a:rPr lang="es-MX" dirty="0" err="1" smtClean="0">
                <a:solidFill>
                  <a:srgbClr val="00B050"/>
                </a:solidFill>
                <a:latin typeface="Arial Black" pitchFamily="34" charset="0"/>
              </a:rPr>
              <a:t>Porcón</a:t>
            </a: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) ha reforestado 8 500 ha de bosques en sus tierras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Ya está cosechando madera y esta actividad se ha convertido en una de sus principales fuentes de ingresos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Recibe al año unos 30 000 visitantes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Además produce quesos, leche, hongos y truchas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Los miembros de la Cooperativo han salido de la pobreza generando productos innovadores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Este modelo se podría replicar en muchas zonas de la Sierra peruana</a:t>
            </a:r>
            <a:endParaRPr lang="es-MX" dirty="0"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  <p:pic>
        <p:nvPicPr>
          <p:cNvPr id="5" name="4 Imagen" descr="PORCON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00808"/>
            <a:ext cx="370790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235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6921600" cy="1514432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CULTIVOS FORESTALES Y BONOS DE CARBONO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59832" y="1700808"/>
            <a:ext cx="5626968" cy="462379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La Empresa Bosques Amazónicos SAC está reforestando 15 000 ha en Ucayali en tierras degradadas y con especies nativas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Tiene financiamiento de Gran Bretaña para la captura de Carbono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Ocupa cerca de 300 obreros para las actividades de cultivos forestales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Además en las mismas tierras ha iniciado la cría de </a:t>
            </a:r>
            <a:r>
              <a:rPr lang="es-MX" dirty="0" err="1" smtClean="0">
                <a:latin typeface="Arial Black" pitchFamily="34" charset="0"/>
              </a:rPr>
              <a:t>paiche</a:t>
            </a:r>
            <a:r>
              <a:rPr lang="es-MX" dirty="0" smtClean="0">
                <a:latin typeface="Arial Black" pitchFamily="34" charset="0"/>
              </a:rPr>
              <a:t> a gran escala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En la Selva Baja existen decenas de miles de hectáreas de tierras degradadas para cultivos forestales y para replicar esta experiencia</a:t>
            </a:r>
            <a:endParaRPr lang="es-MX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  <p:pic>
        <p:nvPicPr>
          <p:cNvPr id="5" name="4 Imagen" descr="CARBONO UCAYALI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1772816"/>
            <a:ext cx="305983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795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147"/>
            <a:ext cx="736845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ECONEGOCIOS </a:t>
            </a:r>
            <a:r>
              <a:rPr lang="es-MX" sz="4000" dirty="0" smtClean="0">
                <a:latin typeface="Arial Black" pitchFamily="34" charset="0"/>
              </a:rPr>
              <a:t>INCLUSIVOS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Generan riqueza y empleo para las poblaciones locales</a:t>
            </a:r>
          </a:p>
          <a:p>
            <a:pPr algn="just"/>
            <a:endParaRPr lang="es-MX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Son </a:t>
            </a:r>
            <a:r>
              <a:rPr lang="es-MX" dirty="0" err="1" smtClean="0">
                <a:solidFill>
                  <a:srgbClr val="0070C0"/>
                </a:solidFill>
                <a:latin typeface="Arial Black" pitchFamily="34" charset="0"/>
              </a:rPr>
              <a:t>ecoeficientes</a:t>
            </a:r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: tienen tasa ambiental de retorno positiva (TAR+)</a:t>
            </a:r>
          </a:p>
          <a:p>
            <a:pPr algn="just"/>
            <a:endParaRPr lang="es-MX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just"/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Contribuyen a que las comunidades locales se beneficien en lo económico (empleo, participación) y ambiental (calidad de vida + buen uso de recursos)</a:t>
            </a:r>
          </a:p>
          <a:p>
            <a:pPr algn="just"/>
            <a:endParaRPr lang="es-MX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Son sostenibles en el largo plazo</a:t>
            </a:r>
            <a:endParaRPr lang="es-MX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297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6911256" cy="1340768"/>
          </a:xfrm>
        </p:spPr>
        <p:txBody>
          <a:bodyPr>
            <a:no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COMUNIDADES NATIVAS Y BOSQUES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s-MX" dirty="0" smtClean="0">
                <a:solidFill>
                  <a:schemeClr val="accent4"/>
                </a:solidFill>
                <a:latin typeface="Arial Black" pitchFamily="34" charset="0"/>
              </a:rPr>
              <a:t>Las Comunidades Nativas de la Amazonía tienen adjudicadas 10,6 MM/ha de tierras (2 veces la superficie de Costa Rica) y con un alto % de bosques primarios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En las CCNN están los más altos niveles de pobreza en la Selva</a:t>
            </a:r>
          </a:p>
          <a:p>
            <a:pPr algn="just"/>
            <a:r>
              <a:rPr lang="es-MX" dirty="0" smtClean="0">
                <a:solidFill>
                  <a:schemeClr val="accent4"/>
                </a:solidFill>
                <a:latin typeface="Arial Black" pitchFamily="34" charset="0"/>
              </a:rPr>
              <a:t>El MINAM ha iniciado un Programa de Conservación de Bosques para la Mitigación del Cambio Climático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El Programa incluye el pago de una compensación anual a CCNN para la conservación de bosques</a:t>
            </a:r>
          </a:p>
          <a:p>
            <a:pPr algn="just"/>
            <a:r>
              <a:rPr lang="es-MX" dirty="0" smtClean="0">
                <a:solidFill>
                  <a:schemeClr val="accent4"/>
                </a:solidFill>
                <a:latin typeface="Arial Black" pitchFamily="34" charset="0"/>
              </a:rPr>
              <a:t>Esta es una forma de ayudar a superar la pobreza con conservación de bosques</a:t>
            </a:r>
            <a:endParaRPr lang="es-MX" dirty="0">
              <a:solidFill>
                <a:schemeClr val="accent4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075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6993608" cy="794328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TUNA Y COCHINILLA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El Perú produce el 85% del carmín del mundo, un colorante aceptado para alimentos, bebidas y cosméticos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El carmín se obtiene de la cochinilla, un parásito de la tuna, y propio de las zonas áridas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Una hectárea de tuna con cochinilla puede producir entre S/. 30 000 a S/. 60 000 por año, dependiendo de los precios en el mercado internacional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Decenas de miles de familias se dedican a la recolección de cochinilla y al cultivo de la tuna para tal fin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El pueblo de San Bartolomé (cuenca del río Rímac) se dedica a esta actividad y está ampliando sus cultivos</a:t>
            </a:r>
            <a:endParaRPr lang="es-MX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010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3 Marcador de contenido" descr="COCHINILL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27678"/>
            <a:ext cx="69936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ALGARROBALES Y MIEL DE CALIDAD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 fontScale="92500"/>
          </a:bodyPr>
          <a:lstStyle/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En la Costa Norte existen 3,2 MM/ha de bosques de algarrobo, de propiedad de comunidades campesinas en su mayor parte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Del fruto del algarrobo (algarroba) se obtiene la algarrobina y derivados muy nutritivos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Los bosques de algarrobo producen una miel de excelente calidad y además sustentan la ganadería familiar de cabras y ovinos de pelo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Miles de familias viven en los algarrobales y de los productos del algarrobo</a:t>
            </a:r>
            <a:endParaRPr lang="es-MX" dirty="0"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8844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3 Marcador de contenido" descr="ALGARROBA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6911256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ECUTURISMO Y TURISMO VIVENCIAL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958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El turismo hacia la naturaleza o ecoturismo y el turismo vivencial está en pleno desarrollo en el Perú, en especial en la Amazonía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Contamos con 65 </a:t>
            </a:r>
            <a:r>
              <a:rPr lang="es-MX" dirty="0" err="1" smtClean="0">
                <a:latin typeface="Arial Black" pitchFamily="34" charset="0"/>
              </a:rPr>
              <a:t>ecoalbergues</a:t>
            </a:r>
            <a:r>
              <a:rPr lang="es-MX" dirty="0" smtClean="0">
                <a:latin typeface="Arial Black" pitchFamily="34" charset="0"/>
              </a:rPr>
              <a:t>, algunos de ellos de propiedad de CCNN y de pequeños empresarios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Cerca de 1 MM/ha de bosques se conservan con el ecoturismo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Los </a:t>
            </a:r>
            <a:r>
              <a:rPr lang="es-MX" dirty="0" err="1" smtClean="0">
                <a:latin typeface="Arial Black" pitchFamily="34" charset="0"/>
              </a:rPr>
              <a:t>ecoalbergues</a:t>
            </a:r>
            <a:r>
              <a:rPr lang="es-MX" dirty="0" smtClean="0">
                <a:latin typeface="Arial Black" pitchFamily="34" charset="0"/>
              </a:rPr>
              <a:t> generan ya 6 500 empleos directos y de sus beneficios participan las comunidades locales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La innovación: conservar bosques  y biodiversidad + turismo + beneficios económicos y sociales</a:t>
            </a:r>
            <a:endParaRPr lang="es-MX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24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3 Marcador de contenido" descr="ALBERGUE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13823"/>
            <a:ext cx="6849592" cy="114300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FLOTELES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Desde Iquitos y Nauta operan 8 barcos turísticos u hoteles flotantes para visitar la Reserva Pacaya-</a:t>
            </a:r>
            <a:r>
              <a:rPr lang="es-MX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Samiria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y otras áreas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Los </a:t>
            </a:r>
            <a:r>
              <a:rPr lang="es-MX" dirty="0" err="1" smtClean="0">
                <a:latin typeface="Arial Black" pitchFamily="34" charset="0"/>
              </a:rPr>
              <a:t>floteles</a:t>
            </a:r>
            <a:r>
              <a:rPr lang="es-MX" dirty="0" smtClean="0">
                <a:latin typeface="Arial Black" pitchFamily="34" charset="0"/>
              </a:rPr>
              <a:t> tienen una capacidad promedio de 32 turistas y son muy modernos</a:t>
            </a:r>
          </a:p>
          <a:p>
            <a:pPr algn="just"/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Cada </a:t>
            </a:r>
            <a:r>
              <a:rPr lang="es-MX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flotel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genera en promedio 22 empleos a bordo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En las visitas se incluyen a CCNN y locales para la compra de artesanías</a:t>
            </a:r>
          </a:p>
          <a:p>
            <a:pPr algn="just"/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Beneficios: empleo + ingresos para áreas protegidas + ingresos para comunidades locales </a:t>
            </a:r>
            <a:endParaRPr lang="es-MX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92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27678"/>
            <a:ext cx="677758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ECOALBERGUES DE CALIDAD MUNDIAL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46958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Madre de Dios cuenta con 31 </a:t>
            </a:r>
            <a:r>
              <a:rPr lang="es-MX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ecoalbergues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y dos de ellos de calidad mundial</a:t>
            </a:r>
          </a:p>
          <a:p>
            <a:pPr algn="just"/>
            <a:r>
              <a:rPr lang="es-MX" dirty="0" err="1" smtClean="0">
                <a:solidFill>
                  <a:srgbClr val="FF0000"/>
                </a:solidFill>
                <a:latin typeface="Arial Black" pitchFamily="34" charset="0"/>
              </a:rPr>
              <a:t>Inkaterra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 Reserva Amazónica </a:t>
            </a:r>
            <a:r>
              <a:rPr lang="es-MX" dirty="0" smtClean="0">
                <a:latin typeface="Arial Black" pitchFamily="34" charset="0"/>
              </a:rPr>
              <a:t>conserva 10 000 ha de bosques, tiene todas las certificaciones internacionales para ecoturismo y genera 102 empleos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Posada Amazonas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es propiedad de la CN </a:t>
            </a:r>
            <a:r>
              <a:rPr lang="es-MX" dirty="0" err="1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Esse´eja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 y operada en asociación con una empresa de turismo: ha obtenido 3 premios internacionales, genera cerca de 50 empleos, y es operada casi en su totalidad por comuneros locales. La comunidad recibe el 60% de los ingresos y además tiene empleo</a:t>
            </a:r>
            <a:endParaRPr lang="es-MX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460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7851648" cy="2723728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chemeClr val="tx1"/>
                </a:solidFill>
                <a:latin typeface="Arial Black" pitchFamily="34" charset="0"/>
              </a:rPr>
              <a:t>ECONEGOCIOS INCLUSIVOS DE GRAN FUTURO</a:t>
            </a:r>
            <a:endParaRPr lang="es-MX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s-MX" dirty="0" smtClean="0">
              <a:latin typeface="Arial Black" pitchFamily="34" charset="0"/>
            </a:endParaRPr>
          </a:p>
          <a:p>
            <a:r>
              <a:rPr lang="es-MX" dirty="0" smtClean="0">
                <a:latin typeface="Arial Black" pitchFamily="34" charset="0"/>
              </a:rPr>
              <a:t>ESPERAN QUE LOS IMPLEMENTEMOS</a:t>
            </a:r>
          </a:p>
          <a:p>
            <a:r>
              <a:rPr lang="es-MX" dirty="0" smtClean="0">
                <a:latin typeface="Arial Black" pitchFamily="34" charset="0"/>
              </a:rPr>
              <a:t>EL FUTURO DE LAS ESPERANZAS DORMIDAS</a:t>
            </a:r>
            <a:endParaRPr lang="es-MX" dirty="0"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54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684959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EL PROBLEMA DE FONDO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HEMOS LOGRADO DISMINUIR LA POBREZA DEL 56% AL 28%</a:t>
            </a:r>
          </a:p>
          <a:p>
            <a:pPr marL="0" indent="0" algn="just">
              <a:buNone/>
            </a:pP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PERO LA 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POBREZA RURAL </a:t>
            </a: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AÚN ESTÁ EN 54%, EN ESPECIAL EN LA SIERRA Y EN LA SELVA</a:t>
            </a:r>
          </a:p>
          <a:p>
            <a:pPr marL="0" indent="0" algn="just">
              <a:buNone/>
            </a:pP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CAUSAS: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Educación de baja calidad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Deficiencia de comunicaciones y conexión a los mercados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81% de los predios agrarios tienen menos de 5 ha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Tecnologías obsoletas para la producción y manipuleo de los productos</a:t>
            </a:r>
            <a:endParaRPr lang="es-MX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9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692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CULTIVOS FORESTALES A GRAN ESCALA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Existen 10 MM/ha de tierras degradadas aptas para cultivos forestales o reforestación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En el mundo los bosques disminuyen y la demanda de productos forestales crece constantemente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Sembrar bosques es estratégico para generar riqueza y mitigar el Cambio Climático (= captura de CO2)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Reforestar 50 000 ha/año generaría 50 000 puestos de trabajo anuales en las zonas rurales de la Sierra y la Selva Alta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Los impactos serían positivos en lo económico (generación de riqueza), social (empleos) y ambiental (recuperación de tierras degradas)</a:t>
            </a:r>
            <a:endParaRPr lang="es-MX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36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6921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ACUICULTURA ANDINA A GRAN ESCALA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/>
          <a:lstStyle/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Poseemos en la Sierra 12 300 lagos y lagunas de aguas frías (1,5 MM/ha) aptas para la </a:t>
            </a:r>
            <a:r>
              <a:rPr lang="es-MX" dirty="0" err="1" smtClean="0">
                <a:solidFill>
                  <a:srgbClr val="FF0000"/>
                </a:solidFill>
                <a:latin typeface="Arial Black" pitchFamily="34" charset="0"/>
              </a:rPr>
              <a:t>truchicultura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 en jaulas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Se pueden producir 100 t/carne/ha/año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Con 10 000 ha se pueden producir un millón de t/año, que equivalen a S/. 6 000 MM/año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Sería una enorme fuente de proteínas y empleo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El Perú puede ser una potencia mundial en </a:t>
            </a:r>
            <a:r>
              <a:rPr lang="es-MX" dirty="0" err="1" smtClean="0">
                <a:solidFill>
                  <a:srgbClr val="FF0000"/>
                </a:solidFill>
                <a:latin typeface="Arial Black" pitchFamily="34" charset="0"/>
              </a:rPr>
              <a:t>truchicultura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 andina</a:t>
            </a:r>
            <a:endParaRPr lang="es-MX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861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6921600" cy="1196752"/>
          </a:xfrm>
        </p:spPr>
        <p:txBody>
          <a:bodyPr>
            <a:noAutofit/>
          </a:bodyPr>
          <a:lstStyle/>
          <a:p>
            <a:pPr algn="ctr"/>
            <a:r>
              <a:rPr lang="es-MX" sz="3200" dirty="0" smtClean="0">
                <a:latin typeface="Arial Black" pitchFamily="34" charset="0"/>
              </a:rPr>
              <a:t>PISCICULTURA AMAZÓNICA A GRAN ESCALA</a:t>
            </a:r>
            <a:endParaRPr lang="es-MX" sz="32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MX" dirty="0" smtClean="0">
                <a:solidFill>
                  <a:srgbClr val="00B0F0"/>
                </a:solidFill>
                <a:latin typeface="Arial Black" pitchFamily="34" charset="0"/>
              </a:rPr>
              <a:t>La piscicultura con especies nativas amazónicas produce al menos 10 000 kg/carne/ha/año, mientras la ganadería amazónica produce apenas 150 kg/carne/ha/año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Ya se tienen 1 500 ha de </a:t>
            </a:r>
            <a:r>
              <a:rPr lang="es-MX" dirty="0" err="1" smtClean="0">
                <a:solidFill>
                  <a:srgbClr val="FF0000"/>
                </a:solidFill>
                <a:latin typeface="Arial Black" pitchFamily="34" charset="0"/>
              </a:rPr>
              <a:t>piscigranjas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 con </a:t>
            </a:r>
            <a:r>
              <a:rPr lang="es-MX" dirty="0" err="1" smtClean="0">
                <a:solidFill>
                  <a:srgbClr val="FF0000"/>
                </a:solidFill>
                <a:latin typeface="Arial Black" pitchFamily="34" charset="0"/>
              </a:rPr>
              <a:t>paiche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, </a:t>
            </a:r>
            <a:r>
              <a:rPr lang="es-MX" dirty="0" err="1" smtClean="0">
                <a:solidFill>
                  <a:srgbClr val="FF0000"/>
                </a:solidFill>
                <a:latin typeface="Arial Black" pitchFamily="34" charset="0"/>
              </a:rPr>
              <a:t>gamitana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, paco, </a:t>
            </a:r>
            <a:r>
              <a:rPr lang="es-MX" dirty="0" err="1" smtClean="0">
                <a:solidFill>
                  <a:srgbClr val="FF0000"/>
                </a:solidFill>
                <a:latin typeface="Arial Black" pitchFamily="34" charset="0"/>
              </a:rPr>
              <a:t>boquichico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 y otras especies</a:t>
            </a:r>
          </a:p>
          <a:p>
            <a:pPr algn="just"/>
            <a:r>
              <a:rPr lang="es-MX" dirty="0" smtClean="0">
                <a:solidFill>
                  <a:srgbClr val="00B0F0"/>
                </a:solidFill>
                <a:latin typeface="Arial Black" pitchFamily="34" charset="0"/>
              </a:rPr>
              <a:t>Poseemos toda la tecnología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La pesca es la fuente principal de proteínas en la selva y se consumen al año cerca de 80 000 t, pero los stocks naturales están en merma por la sobrepesca y la contaminación</a:t>
            </a:r>
          </a:p>
          <a:p>
            <a:pPr algn="just"/>
            <a:r>
              <a:rPr lang="es-MX" dirty="0" smtClean="0">
                <a:solidFill>
                  <a:srgbClr val="00B0F0"/>
                </a:solidFill>
                <a:latin typeface="Arial Black" pitchFamily="34" charset="0"/>
              </a:rPr>
              <a:t>La piscicultura generaría proteínas para la población, productos exportables y es parte de la seguridad alimentaria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¿Qué hace falta? Fomentar la piscicultura y pensar menos en vacas en la Amazonía</a:t>
            </a:r>
          </a:p>
          <a:p>
            <a:endParaRPr lang="es-MX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979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6921600" cy="1196752"/>
          </a:xfrm>
        </p:spPr>
        <p:txBody>
          <a:bodyPr>
            <a:no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INDUSTRIA PESQUERA PARA CHD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/>
          <a:lstStyle/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4,5 t de anchoveta producen 1 t de harina de pescado y aceite por un valor de $ 2 000 en el mercado internacional</a:t>
            </a: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4,5 t de anchoveta producen 20 000 conservas por un valor de $ 10 000 para CHD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La industria pesquera de alto valor agregado para CHD generaría 5 veces más divisas y 10 veces más empleos</a:t>
            </a: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Es el futuro de la industria pesquera peruana: CHD + empleo + riqueza</a:t>
            </a:r>
            <a:endParaRPr lang="es-MX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89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0"/>
            <a:ext cx="6993608" cy="1196752"/>
          </a:xfrm>
        </p:spPr>
        <p:txBody>
          <a:bodyPr>
            <a:noAutofit/>
          </a:bodyPr>
          <a:lstStyle/>
          <a:p>
            <a:pPr algn="ctr"/>
            <a:r>
              <a:rPr lang="es-MX" sz="3200" dirty="0" smtClean="0">
                <a:latin typeface="Arial Black" pitchFamily="34" charset="0"/>
              </a:rPr>
              <a:t>PRODUCTOS ORGÁNICOS Y NATURALES A GRAN ESCALA</a:t>
            </a:r>
            <a:endParaRPr lang="es-MX" sz="32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51784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La demanda de alimentos orgánicos y naturales crece a ritmos de 15% a nivel mundial</a:t>
            </a: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El Perú ya posee 250 000 ha de tierras con certificación orgánica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Con un decidido fomento de la producción orgánica y de productos naturales las exportaciones en 10 años podrían pasar de $ 600 MM/año a $ 10 000 MM/año</a:t>
            </a: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Nos daría competitividad en los mercados mundiales de alimentos sanos, inocuos y nutritivos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Podríamos ofertar diversos productos orgánicos: pescado, lana de camélidos, frutas, verduras, artesanías textiles con tintes naturales, etc., etc.</a:t>
            </a:r>
          </a:p>
          <a:p>
            <a:pPr algn="just"/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Suiza, Nueva Zelanda, Australia, Alemania, Italia y otros países así lo están haciendo  </a:t>
            </a:r>
            <a:endParaRPr lang="es-MX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229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ECOTURISMO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1182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dirty="0" err="1" smtClean="0">
                <a:solidFill>
                  <a:srgbClr val="FF0000"/>
                </a:solidFill>
                <a:latin typeface="Arial Black" pitchFamily="34" charset="0"/>
              </a:rPr>
              <a:t>Disneyworld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 en Orlando recibe al año 20 MM de visitantes, mientras el Perú recibe 2,7 MM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El turismo hacia la naturaleza o ecoturismo es el turismo del futuro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El Perú posee paisajes, biodiversidad, áreas protegidas y culturas tradicionales de primera categoría mundial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El ecoturismo se realiza en zonas rurales y es una enorme oportunidad para generar empleo en zonas de pobreza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Las áreas protegidas ya son visitadas por más de un millón de turistas al año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5 MM de turistas anuales generarían $ 7 000 MM en divisas y 500 000 empleos</a:t>
            </a:r>
            <a:endParaRPr lang="es-MX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07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33400" y="794328"/>
            <a:ext cx="7851648" cy="1914592"/>
          </a:xfrm>
        </p:spPr>
        <p:txBody>
          <a:bodyPr/>
          <a:lstStyle/>
          <a:p>
            <a:r>
              <a:rPr lang="es-MX" dirty="0" smtClean="0">
                <a:solidFill>
                  <a:schemeClr val="tx1"/>
                </a:solidFill>
                <a:latin typeface="Arial Black" pitchFamily="34" charset="0"/>
              </a:rPr>
              <a:t>GRACIAS</a:t>
            </a:r>
            <a:endParaRPr lang="es-MX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3228536"/>
            <a:ext cx="9036496" cy="2504720"/>
          </a:xfrm>
        </p:spPr>
        <p:txBody>
          <a:bodyPr>
            <a:normAutofit fontScale="92500" lnSpcReduction="10000"/>
          </a:bodyPr>
          <a:lstStyle/>
          <a:p>
            <a:endParaRPr lang="es-MX" dirty="0" smtClean="0">
              <a:solidFill>
                <a:schemeClr val="accent3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r>
              <a:rPr lang="es-MX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EL PERÚ TIENE UN ENORME FUTURO</a:t>
            </a:r>
          </a:p>
          <a:p>
            <a:r>
              <a:rPr lang="es-MX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PARA SER UN PAÍS RICO Y PRÓSPERO</a:t>
            </a:r>
          </a:p>
          <a:p>
            <a:endParaRPr lang="es-MX" dirty="0" smtClean="0">
              <a:solidFill>
                <a:schemeClr val="tx1">
                  <a:lumMod val="95000"/>
                </a:schemeClr>
              </a:solidFill>
              <a:latin typeface="Arial Black" pitchFamily="34" charset="0"/>
            </a:endParaRPr>
          </a:p>
          <a:p>
            <a:r>
              <a:rPr lang="es-MX" dirty="0" smtClean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UNÁMONOS PARA CONSTRUIR EL FUTURO ECOEFICIENTE Y CON INCLUSIÓN SOCIAL</a:t>
            </a:r>
            <a:endParaRPr lang="es-MX" dirty="0">
              <a:solidFill>
                <a:schemeClr val="tx1">
                  <a:lumMod val="9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824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11088"/>
            <a:ext cx="6777584" cy="1545704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CONSECUENCIAS DE LA POBREZA RURAL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Desnutrición</a:t>
            </a:r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: baja productividad + alimentación deficiente + ciudadanos del futuro con capacidades limitadas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Migración hacia las ciudades</a:t>
            </a:r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: los centros urbanos crecen a un ritmo violento y en forma desordenada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Turbulencias sociales</a:t>
            </a:r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: los pobres manifiestan su descontento de diversas formas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Aprovechamiento político </a:t>
            </a:r>
            <a:r>
              <a:rPr lang="es-MX" dirty="0" smtClean="0">
                <a:solidFill>
                  <a:srgbClr val="0070C0"/>
                </a:solidFill>
                <a:latin typeface="Arial Black" pitchFamily="34" charset="0"/>
              </a:rPr>
              <a:t>de las poblaciones pobres</a:t>
            </a:r>
            <a:endParaRPr lang="es-MX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58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75544" y="27678"/>
            <a:ext cx="6777584" cy="1457106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DESARROLLO RURAL CON INCLUSIÓN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Existen negocios ecológicos (= </a:t>
            </a:r>
            <a:r>
              <a:rPr lang="es-MX" dirty="0" err="1" smtClean="0">
                <a:solidFill>
                  <a:srgbClr val="FF0000"/>
                </a:solidFill>
                <a:latin typeface="Arial Black" pitchFamily="34" charset="0"/>
              </a:rPr>
              <a:t>econegocios</a:t>
            </a:r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) que generan inclusión social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Existen ejemplos en el país que así lo demuestran y hay emprendimientos de peruanos que sí lo están logrando</a:t>
            </a:r>
          </a:p>
          <a:p>
            <a:pPr algn="just"/>
            <a:r>
              <a:rPr lang="es-MX" dirty="0" smtClean="0">
                <a:solidFill>
                  <a:srgbClr val="FF0000"/>
                </a:solidFill>
                <a:latin typeface="Arial Black" pitchFamily="34" charset="0"/>
              </a:rPr>
              <a:t>Las experiencias son poco difundidas y poco aprovechadas para replicarlas</a:t>
            </a:r>
          </a:p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Otros negocios están esperando que se implementen</a:t>
            </a:r>
            <a:endParaRPr lang="es-MX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753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tx1"/>
                </a:solidFill>
                <a:latin typeface="Arial Black" pitchFamily="34" charset="0"/>
              </a:rPr>
              <a:t>ECONEGOCIOS CON INCLUSIÓN</a:t>
            </a:r>
            <a:endParaRPr lang="es-MX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s-MX" dirty="0" smtClean="0">
              <a:latin typeface="Arial Black" pitchFamily="34" charset="0"/>
            </a:endParaRPr>
          </a:p>
          <a:p>
            <a:r>
              <a:rPr lang="es-MX" dirty="0" smtClean="0">
                <a:latin typeface="Arial Black" pitchFamily="34" charset="0"/>
              </a:rPr>
              <a:t>HAY PERUANOS INNOVADORES QUE SON EJEMPLO DE ECOEFICIENCIA E INCLUSIÓN SOCIAL</a:t>
            </a:r>
            <a:endParaRPr lang="es-MX" dirty="0"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6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s-MX" sz="4000" dirty="0" smtClean="0">
                <a:latin typeface="Arial Black" pitchFamily="34" charset="0"/>
              </a:rPr>
              <a:t>RECICLADORES</a:t>
            </a:r>
            <a:endParaRPr lang="es-MX" sz="4000" dirty="0">
              <a:latin typeface="Arial Black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En el Perú unas 108 000 familias se dedican al reciclaje de residuos o desechos para generar empleo y riqueza</a:t>
            </a:r>
          </a:p>
          <a:p>
            <a:pPr algn="just"/>
            <a:r>
              <a:rPr lang="es-MX" dirty="0" smtClean="0">
                <a:latin typeface="Arial Black" pitchFamily="34" charset="0"/>
              </a:rPr>
              <a:t>Abastecen a industrias para reaprovechar materias primas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Plástico PET: se recicla para obtener tela polar y fibras textiles, que en parte se exportan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latin typeface="Arial Black" pitchFamily="34" charset="0"/>
              </a:rPr>
              <a:t>Chatarra de fierro: las dos siderúrgicas del </a:t>
            </a:r>
            <a:r>
              <a:rPr lang="es-MX" dirty="0" smtClean="0">
                <a:latin typeface="Arial Black" pitchFamily="34" charset="0"/>
              </a:rPr>
              <a:t>país (Pisco y Chimbote) trabajan </a:t>
            </a:r>
            <a:r>
              <a:rPr lang="es-MX" dirty="0" smtClean="0">
                <a:latin typeface="Arial Black" pitchFamily="34" charset="0"/>
              </a:rPr>
              <a:t>con fierro reciclado nacional e importado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Varias industrias de papel trabajan hasta en un 95% con papel y cartón reciclados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latin typeface="Arial Black" pitchFamily="34" charset="0"/>
              </a:rPr>
              <a:t>Están surgiendo empresas recicladoras de basura electrónica y exportan subproductos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s-MX" dirty="0" smtClean="0">
                <a:solidFill>
                  <a:srgbClr val="00B050"/>
                </a:solidFill>
                <a:latin typeface="Arial Black" pitchFamily="34" charset="0"/>
              </a:rPr>
              <a:t>Estamos exportando cerca de $ 60 MM/año en productos obtenidos de la basura  </a:t>
            </a:r>
            <a:endParaRPr lang="es-MX" dirty="0">
              <a:solidFill>
                <a:srgbClr val="00B050"/>
              </a:solidFill>
              <a:latin typeface="Arial Black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8" t="9484" r="3992" b="8821"/>
          <a:stretch/>
        </p:blipFill>
        <p:spPr>
          <a:xfrm>
            <a:off x="-25547" y="0"/>
            <a:ext cx="1801091" cy="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9469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3 Imagen" descr="RECICLADORES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3"/>
            <a:ext cx="9144000" cy="674136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634</TotalTime>
  <Words>2474</Words>
  <Application>Microsoft Office PowerPoint</Application>
  <PresentationFormat>Presentación en pantalla (4:3)</PresentationFormat>
  <Paragraphs>196</Paragraphs>
  <Slides>46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47" baseType="lpstr">
      <vt:lpstr>Flujo</vt:lpstr>
      <vt:lpstr>     UNIVERSIDAD ANTENOR ORREGO – IPEREA TRUJILLO, 19-20 DE ABRIL DEL 2013 NEGOCIOS ECOLOGICOS INCLUSIVOS</vt:lpstr>
      <vt:lpstr>¿SABÍA USTED …?</vt:lpstr>
      <vt:lpstr>ECONEGOCIOS INCLUSIVOS</vt:lpstr>
      <vt:lpstr>EL PROBLEMA DE FONDO</vt:lpstr>
      <vt:lpstr>CONSECUENCIAS DE LA POBREZA RURAL</vt:lpstr>
      <vt:lpstr>DESARROLLO RURAL CON INCLUSIÓN</vt:lpstr>
      <vt:lpstr>ECONEGOCIOS CON INCLUSIÓN</vt:lpstr>
      <vt:lpstr>RECICLADORES</vt:lpstr>
      <vt:lpstr>Diapositiva 9</vt:lpstr>
      <vt:lpstr>PRODUCCIÓN ORGÁNICA Y PRODUCTOS NATURALES</vt:lpstr>
      <vt:lpstr>Diapositiva 11</vt:lpstr>
      <vt:lpstr>CAFÉ</vt:lpstr>
      <vt:lpstr>Diapositiva 13</vt:lpstr>
      <vt:lpstr>CASTAÑA O NUEZ AMAZÓNICA</vt:lpstr>
      <vt:lpstr>Diapositiva 15</vt:lpstr>
      <vt:lpstr>CACAO CRIOLLO</vt:lpstr>
      <vt:lpstr>Diapositiva 17</vt:lpstr>
      <vt:lpstr>PESCA ARTESANAL</vt:lpstr>
      <vt:lpstr>Diapositiva 19</vt:lpstr>
      <vt:lpstr>ALPACA Y ALPAQUEROS</vt:lpstr>
      <vt:lpstr>Diapositiva 21</vt:lpstr>
      <vt:lpstr>VICUÑA</vt:lpstr>
      <vt:lpstr>Diapositiva 23</vt:lpstr>
      <vt:lpstr>TRUCHICULTURA ANDINA</vt:lpstr>
      <vt:lpstr>Diapositiva 25</vt:lpstr>
      <vt:lpstr>ACUICULTURA AMAZÓNICA</vt:lpstr>
      <vt:lpstr>AMAZONE PAICHE</vt:lpstr>
      <vt:lpstr>GRANJA PORCÓN Y BOSQUES</vt:lpstr>
      <vt:lpstr>CULTIVOS FORESTALES Y BONOS DE CARBONO</vt:lpstr>
      <vt:lpstr>COMUNIDADES NATIVAS Y BOSQUES</vt:lpstr>
      <vt:lpstr>TUNA Y COCHINILLA</vt:lpstr>
      <vt:lpstr>Diapositiva 32</vt:lpstr>
      <vt:lpstr>ALGARROBALES Y MIEL DE CALIDAD</vt:lpstr>
      <vt:lpstr>Diapositiva 34</vt:lpstr>
      <vt:lpstr>ECUTURISMO Y TURISMO VIVENCIAL</vt:lpstr>
      <vt:lpstr>Diapositiva 36</vt:lpstr>
      <vt:lpstr>FLOTELES</vt:lpstr>
      <vt:lpstr>ECOALBERGUES DE CALIDAD MUNDIAL</vt:lpstr>
      <vt:lpstr>ECONEGOCIOS INCLUSIVOS DE GRAN FUTURO</vt:lpstr>
      <vt:lpstr>CULTIVOS FORESTALES A GRAN ESCALA</vt:lpstr>
      <vt:lpstr>ACUICULTURA ANDINA A GRAN ESCALA</vt:lpstr>
      <vt:lpstr>PISCICULTURA AMAZÓNICA A GRAN ESCALA</vt:lpstr>
      <vt:lpstr>INDUSTRIA PESQUERA PARA CHD</vt:lpstr>
      <vt:lpstr>PRODUCTOS ORGÁNICOS Y NATURALES A GRAN ESCALA</vt:lpstr>
      <vt:lpstr>ECOTURISMO</vt:lpstr>
      <vt:lpstr>GRACIAS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NEGOCIOS ECOLOGICOS INCLUSIVOS</dc:title>
  <dc:creator>Antonio</dc:creator>
  <cp:lastModifiedBy>Antonio brack</cp:lastModifiedBy>
  <cp:revision>45</cp:revision>
  <dcterms:created xsi:type="dcterms:W3CDTF">2012-10-21T11:28:59Z</dcterms:created>
  <dcterms:modified xsi:type="dcterms:W3CDTF">2013-04-18T15:56:54Z</dcterms:modified>
</cp:coreProperties>
</file>