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80" r:id="rId9"/>
    <p:sldMasterId id="2147483792" r:id="rId10"/>
    <p:sldMasterId id="2147483804" r:id="rId11"/>
    <p:sldMasterId id="2147483816" r:id="rId12"/>
    <p:sldMasterId id="2147483828" r:id="rId13"/>
    <p:sldMasterId id="2147483840" r:id="rId14"/>
    <p:sldMasterId id="2147483852" r:id="rId15"/>
    <p:sldMasterId id="2147483864" r:id="rId16"/>
    <p:sldMasterId id="2147483876" r:id="rId17"/>
    <p:sldMasterId id="2147483888" r:id="rId18"/>
  </p:sldMasterIdLst>
  <p:notesMasterIdLst>
    <p:notesMasterId r:id="rId92"/>
  </p:notesMasterIdLst>
  <p:sldIdLst>
    <p:sldId id="256" r:id="rId19"/>
    <p:sldId id="257" r:id="rId20"/>
    <p:sldId id="258" r:id="rId21"/>
    <p:sldId id="259" r:id="rId22"/>
    <p:sldId id="260" r:id="rId23"/>
    <p:sldId id="265" r:id="rId24"/>
    <p:sldId id="266" r:id="rId25"/>
    <p:sldId id="267" r:id="rId26"/>
    <p:sldId id="268" r:id="rId27"/>
    <p:sldId id="269" r:id="rId28"/>
    <p:sldId id="270" r:id="rId29"/>
    <p:sldId id="271" r:id="rId30"/>
    <p:sldId id="272" r:id="rId31"/>
    <p:sldId id="273" r:id="rId32"/>
    <p:sldId id="274" r:id="rId33"/>
    <p:sldId id="277" r:id="rId34"/>
    <p:sldId id="278" r:id="rId35"/>
    <p:sldId id="279" r:id="rId36"/>
    <p:sldId id="282" r:id="rId37"/>
    <p:sldId id="283"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301" r:id="rId53"/>
    <p:sldId id="303" r:id="rId54"/>
    <p:sldId id="304" r:id="rId55"/>
    <p:sldId id="305" r:id="rId56"/>
    <p:sldId id="306" r:id="rId57"/>
    <p:sldId id="307" r:id="rId58"/>
    <p:sldId id="308" r:id="rId59"/>
    <p:sldId id="309" r:id="rId60"/>
    <p:sldId id="328" r:id="rId61"/>
    <p:sldId id="310" r:id="rId62"/>
    <p:sldId id="311" r:id="rId63"/>
    <p:sldId id="312" r:id="rId64"/>
    <p:sldId id="313" r:id="rId65"/>
    <p:sldId id="314" r:id="rId66"/>
    <p:sldId id="315" r:id="rId67"/>
    <p:sldId id="316" r:id="rId68"/>
    <p:sldId id="318" r:id="rId69"/>
    <p:sldId id="319" r:id="rId70"/>
    <p:sldId id="320" r:id="rId71"/>
    <p:sldId id="321" r:id="rId72"/>
    <p:sldId id="323" r:id="rId73"/>
    <p:sldId id="326" r:id="rId74"/>
    <p:sldId id="334" r:id="rId75"/>
    <p:sldId id="324" r:id="rId76"/>
    <p:sldId id="327" r:id="rId77"/>
    <p:sldId id="330" r:id="rId78"/>
    <p:sldId id="331" r:id="rId79"/>
    <p:sldId id="332" r:id="rId80"/>
    <p:sldId id="333" r:id="rId81"/>
    <p:sldId id="329" r:id="rId82"/>
    <p:sldId id="325" r:id="rId83"/>
    <p:sldId id="335" r:id="rId84"/>
    <p:sldId id="337" r:id="rId85"/>
    <p:sldId id="336" r:id="rId86"/>
    <p:sldId id="338" r:id="rId87"/>
    <p:sldId id="263" r:id="rId88"/>
    <p:sldId id="264" r:id="rId89"/>
    <p:sldId id="339" r:id="rId90"/>
    <p:sldId id="340" r:id="rId91"/>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FB7652-0498-4E3D-BC2E-C4553564D5DA}">
          <p14:sldIdLst>
            <p14:sldId id="256"/>
            <p14:sldId id="257"/>
            <p14:sldId id="258"/>
            <p14:sldId id="259"/>
            <p14:sldId id="260"/>
            <p14:sldId id="265"/>
            <p14:sldId id="266"/>
            <p14:sldId id="267"/>
            <p14:sldId id="268"/>
            <p14:sldId id="269"/>
            <p14:sldId id="270"/>
            <p14:sldId id="271"/>
            <p14:sldId id="272"/>
            <p14:sldId id="273"/>
            <p14:sldId id="274"/>
            <p14:sldId id="277"/>
            <p14:sldId id="278"/>
            <p14:sldId id="279"/>
            <p14:sldId id="282"/>
            <p14:sldId id="283"/>
            <p14:sldId id="285"/>
            <p14:sldId id="286"/>
            <p14:sldId id="287"/>
            <p14:sldId id="288"/>
            <p14:sldId id="289"/>
            <p14:sldId id="290"/>
            <p14:sldId id="291"/>
            <p14:sldId id="292"/>
            <p14:sldId id="293"/>
            <p14:sldId id="294"/>
            <p14:sldId id="295"/>
            <p14:sldId id="296"/>
            <p14:sldId id="297"/>
            <p14:sldId id="298"/>
            <p14:sldId id="301"/>
            <p14:sldId id="303"/>
            <p14:sldId id="304"/>
            <p14:sldId id="305"/>
            <p14:sldId id="306"/>
            <p14:sldId id="307"/>
            <p14:sldId id="308"/>
            <p14:sldId id="309"/>
            <p14:sldId id="328"/>
            <p14:sldId id="310"/>
            <p14:sldId id="311"/>
            <p14:sldId id="312"/>
            <p14:sldId id="313"/>
            <p14:sldId id="314"/>
            <p14:sldId id="315"/>
            <p14:sldId id="316"/>
            <p14:sldId id="318"/>
            <p14:sldId id="319"/>
            <p14:sldId id="320"/>
            <p14:sldId id="321"/>
            <p14:sldId id="323"/>
            <p14:sldId id="326"/>
            <p14:sldId id="334"/>
            <p14:sldId id="324"/>
            <p14:sldId id="327"/>
            <p14:sldId id="330"/>
            <p14:sldId id="331"/>
            <p14:sldId id="332"/>
            <p14:sldId id="333"/>
            <p14:sldId id="329"/>
            <p14:sldId id="325"/>
            <p14:sldId id="335"/>
            <p14:sldId id="337"/>
            <p14:sldId id="336"/>
            <p14:sldId id="338"/>
            <p14:sldId id="263"/>
            <p14:sldId id="264"/>
            <p14:sldId id="339"/>
            <p14:sldId id="340"/>
          </p14:sldIdLst>
        </p14:section>
        <p14:section name="Untitled Section" id="{EAE33662-A639-4CA9-98A9-500F0A5E66E0}">
          <p14:sldIdLst/>
        </p14:section>
        <p14:section name="Untitled Section" id="{39DC212C-9E25-4006-9722-30D67BFB192D}">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824" y="-354"/>
      </p:cViewPr>
      <p:guideLst>
        <p:guide orient="horz" pos="2160"/>
        <p:guide pos="2880"/>
      </p:guideLst>
    </p:cSldViewPr>
  </p:slideViewPr>
  <p:notesTextViewPr>
    <p:cViewPr>
      <p:scale>
        <a:sx n="1" d="1"/>
        <a:sy n="1" d="1"/>
      </p:scale>
      <p:origin x="0" y="0"/>
    </p:cViewPr>
  </p:notesTextViewPr>
  <p:sorterViewPr>
    <p:cViewPr>
      <p:scale>
        <a:sx n="100" d="100"/>
        <a:sy n="100" d="100"/>
      </p:scale>
      <p:origin x="0" y="66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slide" Target="slides/slide66.xml"/><Relationship Id="rId89" Type="http://schemas.openxmlformats.org/officeDocument/2006/relationships/slide" Target="slides/slide7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theme" Target="theme/theme1.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BB50FB-C518-4FA7-B48D-D0E1FE539A2E}" type="datetimeFigureOut">
              <a:rPr lang="es-PE" smtClean="0"/>
              <a:t>15/04/2013</a:t>
            </a:fld>
            <a:endParaRPr lang="es-P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D35C6-F71F-4DA9-9AAD-7142649DF5EA}" type="slidenum">
              <a:rPr lang="es-PE" smtClean="0"/>
              <a:t>‹Nº›</a:t>
            </a:fld>
            <a:endParaRPr lang="es-PE"/>
          </a:p>
        </p:txBody>
      </p:sp>
    </p:spTree>
    <p:extLst>
      <p:ext uri="{BB962C8B-B14F-4D97-AF65-F5344CB8AC3E}">
        <p14:creationId xmlns:p14="http://schemas.microsoft.com/office/powerpoint/2010/main" val="166369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E" dirty="0"/>
          </a:p>
        </p:txBody>
      </p:sp>
      <p:sp>
        <p:nvSpPr>
          <p:cNvPr id="4" name="Slide Number Placeholder 3"/>
          <p:cNvSpPr>
            <a:spLocks noGrp="1"/>
          </p:cNvSpPr>
          <p:nvPr>
            <p:ph type="sldNum" sz="quarter" idx="10"/>
          </p:nvPr>
        </p:nvSpPr>
        <p:spPr/>
        <p:txBody>
          <a:bodyPr/>
          <a:lstStyle/>
          <a:p>
            <a:fld id="{1E43B4DB-AE37-4AA5-A9F8-AF3654F54781}"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E" dirty="0"/>
          </a:p>
        </p:txBody>
      </p:sp>
      <p:sp>
        <p:nvSpPr>
          <p:cNvPr id="4" name="Slide Number Placeholder 3"/>
          <p:cNvSpPr>
            <a:spLocks noGrp="1"/>
          </p:cNvSpPr>
          <p:nvPr>
            <p:ph type="sldNum" sz="quarter" idx="10"/>
          </p:nvPr>
        </p:nvSpPr>
        <p:spPr/>
        <p:txBody>
          <a:bodyPr/>
          <a:lstStyle/>
          <a:p>
            <a:fld id="{1E43B4DB-AE37-4AA5-A9F8-AF3654F54781}"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E" dirty="0"/>
          </a:p>
        </p:txBody>
      </p:sp>
      <p:sp>
        <p:nvSpPr>
          <p:cNvPr id="4" name="Slide Number Placeholder 3"/>
          <p:cNvSpPr>
            <a:spLocks noGrp="1"/>
          </p:cNvSpPr>
          <p:nvPr>
            <p:ph type="sldNum" sz="quarter" idx="10"/>
          </p:nvPr>
        </p:nvSpPr>
        <p:spPr/>
        <p:txBody>
          <a:bodyPr/>
          <a:lstStyle/>
          <a:p>
            <a:fld id="{1E43B4DB-AE37-4AA5-A9F8-AF3654F54781}"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E" dirty="0"/>
          </a:p>
        </p:txBody>
      </p:sp>
      <p:sp>
        <p:nvSpPr>
          <p:cNvPr id="4" name="Slide Number Placeholder 3"/>
          <p:cNvSpPr>
            <a:spLocks noGrp="1"/>
          </p:cNvSpPr>
          <p:nvPr>
            <p:ph type="sldNum" sz="quarter" idx="10"/>
          </p:nvPr>
        </p:nvSpPr>
        <p:spPr/>
        <p:txBody>
          <a:bodyPr/>
          <a:lstStyle/>
          <a:p>
            <a:fld id="{1E43B4DB-AE37-4AA5-A9F8-AF3654F54781}"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E" dirty="0"/>
          </a:p>
        </p:txBody>
      </p:sp>
      <p:sp>
        <p:nvSpPr>
          <p:cNvPr id="4" name="Slide Number Placeholder 3"/>
          <p:cNvSpPr>
            <a:spLocks noGrp="1"/>
          </p:cNvSpPr>
          <p:nvPr>
            <p:ph type="sldNum" sz="quarter" idx="10"/>
          </p:nvPr>
        </p:nvSpPr>
        <p:spPr/>
        <p:txBody>
          <a:bodyPr/>
          <a:lstStyle/>
          <a:p>
            <a:fld id="{1E43B4DB-AE37-4AA5-A9F8-AF3654F54781}" type="slidenum">
              <a:rPr lang="en-US" smtClean="0">
                <a:solidFill>
                  <a:prstClr val="black"/>
                </a:solidFill>
              </a:rPr>
              <a:pPr/>
              <a:t>50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2.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2.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image" Target="../media/image2.jpe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image" Target="../media/image2.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image" Target="../media/image2.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image" Target="../media/image2.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image" Target="../media/image2.jpe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2.jpe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2.jpe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2.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image" Target="../media/image2.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image" Target="../media/image2.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image" Target="../media/image2.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image" Target="../media/image2.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58239903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14604683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41346174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57436507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4533944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31431801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1312508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37637254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98588373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09359632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83419149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2745241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90771812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65363204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02797800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85295022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52780814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01128890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27525582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96262073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08784566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8942240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10021678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2370130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82527705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47536965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7912323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46613563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1898395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78971530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0904268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0307496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6077766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23205655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4615468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1342107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1630433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58952022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600881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9627063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86509615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84447961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957639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30243199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39035649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20959676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6775247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20206047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52569815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47262876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97515182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7362575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49632541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85177258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23059627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6614397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65340797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3197866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12593844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95744729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78998036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21920001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64425675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92767408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85122919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76389224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9890248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6890490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04726883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8693349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24516641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21860349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44261382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30346668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3408799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29294882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72715658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69952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63921521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06058332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99360311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84401265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61974327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0366599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87160924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36566903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86796551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6157922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96597164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55102965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6509657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844554217"/>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27782227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33278183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95896871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00372442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61223282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08460576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71923706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19289225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31172617"/>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80152332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61592726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20152458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93319750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21807770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6644721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50300965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3336400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918706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50752422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18436239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8839318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6119763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16495833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2959165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9509000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7413078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8063970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58217563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4189140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77194094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776931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46257594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27824364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9981721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67461949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23903935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02662685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5072680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04324625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3445912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2052204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91210305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30758242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58735694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0659964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2552357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7783214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64320241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52227268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6934837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5201309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88802680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24382588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85672739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15718897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15651170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58808905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30358129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37745842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08171156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6575747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69233847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1919494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91489616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92515551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2469461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82620324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98255672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2996045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75745347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35813513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221574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9892913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9073465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07119329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80840396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0944044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429055634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96235614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75836941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3723437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55430331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77107717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1790597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84439398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8864311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60355991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4783211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79399862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98495121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6031268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93804667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33107769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50418260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73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7350" name="Rectangle 6"/>
          <p:cNvSpPr>
            <a:spLocks noGrp="1" noChangeArrowheads="1"/>
          </p:cNvSpPr>
          <p:nvPr>
            <p:ph type="sldNum" sz="quarter" idx="4"/>
          </p:nvPr>
        </p:nvSpPr>
        <p:spPr/>
        <p:txBody>
          <a:bodyPr/>
          <a:lstStyle>
            <a:lvl1pPr>
              <a:defRPr/>
            </a:lvl1pPr>
          </a:lstStyle>
          <a:p>
            <a:fld id="{B10FE1C5-E755-4F39-9AC8-1B05D075163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7713513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17085201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10CD61-AFB8-453C-9402-8DA19AF9C98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12402688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D500B48-2B32-48EE-829B-97D60AD02D3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499804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E2311-9342-4C8E-8EAC-26AD69804DC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5144799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P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EAF845-51F0-4814-97D5-263B653320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6065498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27441A6-85DA-4DC9-9E0B-65DC86E36C8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79310426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AE8F4A5-9007-4F2D-99DE-1F06F3B3280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6087747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s-P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76A81B-542E-4ECE-BB2C-9C18F4079A42}"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9469159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s-P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P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3A5CB3-BB1C-46E0-9692-65E441C80C1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58952940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1BFEC3-AD98-4AA8-889B-98B3BC4C960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50911816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703FD10-6003-4721-AC4D-53183FE06BE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64478525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ags" Target="../tags/tag3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ags" Target="../tags/tag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ags" Target="../tags/tag4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1.jpe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ags" Target="../tags/tag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ags" Target="../tags/tag45.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1.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ags" Target="../tags/tag49.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jpe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ags" Target="../tags/tag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ags" Target="../tags/tag5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1.jpe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ags" Target="../tags/tag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ags" Target="../tags/tag5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jpe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ags" Target="../tags/tag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ags" Target="../tags/tag61.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1.jpe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ags" Target="../tags/tag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ags" Target="../tags/tag65.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1.jpe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ags" Target="../tags/tag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ags" Target="../tags/tag69.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1.jpe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ags" Target="../tags/tag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9.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1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1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21.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2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ags" Target="../tags/tag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ags" Target="../tags/tag2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ags" Target="../tags/tag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ags" Target="../tags/tag33.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ags" Target="../tags/tag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334083307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217790253"/>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660693974"/>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543201663"/>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1018199795"/>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2772655475"/>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1924011732"/>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949669950"/>
      </p:ext>
    </p:extLst>
  </p:cSld>
  <p:clrMap bg1="dk2" tx1="lt1" bg2="dk1"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2916397298"/>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3358884896"/>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176042502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38549072"/>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354320033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228608144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334375529"/>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2498757240"/>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2764162885"/>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1543098-2C5D-4E75-B298-E771500B10FA}" type="slidenum">
              <a:rPr lang="en-US">
                <a:solidFill>
                  <a:srgbClr val="FFFFFF"/>
                </a:solidFill>
              </a:rPr>
              <a:pPr fontAlgn="base">
                <a:spcBef>
                  <a:spcPct val="0"/>
                </a:spcBef>
                <a:spcAft>
                  <a:spcPct val="0"/>
                </a:spcAft>
              </a:pPr>
              <a:t>‹Nº›</a:t>
            </a:fld>
            <a:endParaRPr lang="en-US">
              <a:solidFill>
                <a:srgbClr val="FFFFFF"/>
              </a:solidFill>
            </a:endParaRPr>
          </a:p>
        </p:txBody>
      </p:sp>
    </p:spTree>
    <p:extLst>
      <p:ext uri="{BB962C8B-B14F-4D97-AF65-F5344CB8AC3E}">
        <p14:creationId xmlns:p14="http://schemas.microsoft.com/office/powerpoint/2010/main" val="402830996"/>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8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9.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9.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9.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9.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9.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9.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9.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9.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9.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9.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9.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9.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9.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8.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6.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6.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8.xml"/><Relationship Id="rId6" Type="http://schemas.openxmlformats.org/officeDocument/2006/relationships/image" Target="../media/image32.jpeg"/><Relationship Id="rId5" Type="http://schemas.openxmlformats.org/officeDocument/2006/relationships/hyperlink" Target="http://www.google.com.pe/url?sa=i&amp;rct=j&amp;q=arquitectura+verde&amp;source=images&amp;cd=&amp;cad=rja&amp;docid=YlCh2sy0u5W1qM&amp;tbnid=Z-l07_wqwr8skM:&amp;ved=0CAUQjRw&amp;url=http://sustentableysostenible.blogspot.com/2012/11/arquitectura-sostenible.html&amp;ei=ejNjUYyoELLJ4AOy_oDACQ&amp;bvm=bv.44770516,d.dmg&amp;psig=AFQjCNHA-SRl33DhRzG9eDyr6tmuMYVFHw&amp;ust=1365541979285115" TargetMode="Externa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es/url?sa=i&amp;rct=j&amp;q=falta+de+agua+potable+en+el+mundo&amp;source=images&amp;cd=&amp;cad=rja&amp;docid=c-sAUcs4gfM4cM&amp;tbnid=Ve-sz9BVo3eLAM:&amp;ved=0CAUQjRw&amp;url=http://www.medioambiente.net/la-falta-de-agua-potable-mata-a-millones/&amp;ei=uxZkUc_TGpbe4AOc_YHYBw&amp;bvm=bv.44990110,d.dmg&amp;psig=AFQjCNFO_yEvAj6ZfjREXA9_TQXzYfm0sQ&amp;ust=1365600136928171" TargetMode="External"/><Relationship Id="rId2" Type="http://schemas.openxmlformats.org/officeDocument/2006/relationships/image" Target="../media/image34.jpeg"/><Relationship Id="rId1" Type="http://schemas.openxmlformats.org/officeDocument/2006/relationships/slideLayout" Target="../slideLayouts/slideLayout78.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xml"/><Relationship Id="rId1" Type="http://schemas.openxmlformats.org/officeDocument/2006/relationships/slideLayout" Target="../slideLayouts/slideLayout111.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9.xml"/></Relationships>
</file>

<file path=ppt/slides/_rels/slide5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5.xml"/><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6.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8.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15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5.xml"/><Relationship Id="rId5" Type="http://schemas.openxmlformats.org/officeDocument/2006/relationships/image" Target="../media/image53.jpeg"/><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5.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88.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88.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8.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8.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8.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8.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88.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jpeg"/><Relationship Id="rId2" Type="http://schemas.openxmlformats.org/officeDocument/2006/relationships/hyperlink" Target="http://www.google.com.pe/url?sa=i&amp;rct=j&amp;q=fotos+de+contaminacion+del+medio+ambiente&amp;source=images&amp;cd=&amp;cad=rja&amp;docid=nhwJ8FV_4nYh5M&amp;tbnid=tyZE3d4RhrCqWM:&amp;ved=0CAUQjRw&amp;url=http://www.taringa.net/posts/ecologia/9272807/Imagenes-De-La-Contaminacion-Ambiental-Impactantes.html&amp;ei=jmxjUbT0OsHm0gGKy4H4Dg&amp;bvm=bv.44770516,d.dmg&amp;psig=AFQjCNEOE5uxM57ZW9pMFoZpnx7G8QactQ&amp;ust=1365556737147302" TargetMode="External"/><Relationship Id="rId1" Type="http://schemas.openxmlformats.org/officeDocument/2006/relationships/slideLayout" Target="../slideLayouts/slideLayout189.xml"/><Relationship Id="rId6" Type="http://schemas.openxmlformats.org/officeDocument/2006/relationships/hyperlink" Target="http://www.google.com.pe/url?sa=i&amp;rct=j&amp;q=fotos+de+contaminacion+del+medio+ambiente&amp;source=images&amp;cd=&amp;cad=rja&amp;docid=HsPVkESVXp_QWM&amp;tbnid=_7-h23Ry9XbeYM:&amp;ved=0CAUQjRw&amp;url=http://wwwelmedioambiente2012.blogspot.com/2010/11/imagenes-de-contaminacion-ambiental.html&amp;ei=Gm5jUarhJYnf0gGdkYGIBQ&amp;psig=AFQjCNEOE5uxM57ZW9pMFoZpnx7G8QactQ&amp;ust=1365556737147302" TargetMode="External"/><Relationship Id="rId5" Type="http://schemas.openxmlformats.org/officeDocument/2006/relationships/image" Target="../media/image70.jpeg"/><Relationship Id="rId4" Type="http://schemas.openxmlformats.org/officeDocument/2006/relationships/hyperlink" Target="http://www.google.com.pe/url?sa=i&amp;rct=j&amp;q=fotos+de+contaminacion+del+medio+ambiente&amp;source=images&amp;cd=&amp;cad=rja&amp;docid=-PSLTlTSa2xNBM&amp;tbnid=BSZgVEzMAbcpCM:&amp;ved=0CAUQjRw&amp;url=http://www.biodisol.com/biocombustibles/contaminacion-ambiental-tipos-de-contaminacion-causas-de-contaminacion-agua-suelo-aire-sonora-visual-termica/&amp;ei=pmxjUdb2NILC0QHBq4DwBg&amp;bvm=bv.44770516,d.dmg&amp;psig=AFQjCNEOE5uxM57ZW9pMFoZpnx7G8QactQ&amp;ust=1365556737147302"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google.com.pe/url?sa=i&amp;rct=j&amp;q=fotos+de+contaminacion+del+medio+ambiente&amp;source=images&amp;cd=&amp;cad=rja&amp;docid=r15CDxaal09thM&amp;tbnid=qYupfVxEjFrR6M:&amp;ved=0CAUQjRw&amp;url=http://wwwcontaminaciondelmedioambiente.blogspot.com/2011/07/que-afecta-el-deterioro-del-medio.html&amp;ei=Mm1jUaLjD-rb0wG3hYHoAg&amp;psig=AFQjCNEOE5uxM57ZW9pMFoZpnx7G8QactQ&amp;ust=1365556737147302" TargetMode="External"/><Relationship Id="rId1" Type="http://schemas.openxmlformats.org/officeDocument/2006/relationships/slideLayout" Target="../slideLayouts/slideLayout18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2697"/>
            <a:ext cx="7772400" cy="504055"/>
          </a:xfrm>
        </p:spPr>
        <p:style>
          <a:lnRef idx="1">
            <a:schemeClr val="accent1"/>
          </a:lnRef>
          <a:fillRef idx="2">
            <a:schemeClr val="accent1"/>
          </a:fillRef>
          <a:effectRef idx="1">
            <a:schemeClr val="accent1"/>
          </a:effectRef>
          <a:fontRef idx="minor">
            <a:schemeClr val="dk1"/>
          </a:fontRef>
        </p:style>
        <p:txBody>
          <a:bodyPr/>
          <a:lstStyle/>
          <a:p>
            <a:r>
              <a:rPr lang="es-PE" b="1" dirty="0" smtClean="0">
                <a:solidFill>
                  <a:schemeClr val="bg1"/>
                </a:solidFill>
              </a:rPr>
              <a:t>      </a:t>
            </a:r>
            <a:r>
              <a:rPr lang="es-PE" b="1" dirty="0" err="1" smtClean="0">
                <a:solidFill>
                  <a:schemeClr val="bg1"/>
                </a:solidFill>
              </a:rPr>
              <a:t>Forum</a:t>
            </a:r>
            <a:r>
              <a:rPr lang="es-PE" b="1" dirty="0" smtClean="0">
                <a:solidFill>
                  <a:schemeClr val="bg1"/>
                </a:solidFill>
              </a:rPr>
              <a:t> sobre el medio ambiente</a:t>
            </a:r>
            <a:endParaRPr lang="es-PE" b="1" dirty="0">
              <a:solidFill>
                <a:schemeClr val="bg1"/>
              </a:solidFill>
            </a:endParaRPr>
          </a:p>
        </p:txBody>
      </p:sp>
      <p:sp>
        <p:nvSpPr>
          <p:cNvPr id="3" name="Subtitle 2"/>
          <p:cNvSpPr>
            <a:spLocks noGrp="1"/>
          </p:cNvSpPr>
          <p:nvPr>
            <p:ph type="subTitle" idx="1"/>
          </p:nvPr>
        </p:nvSpPr>
        <p:spPr>
          <a:xfrm>
            <a:off x="1887783" y="1556792"/>
            <a:ext cx="5344616" cy="432048"/>
          </a:xfrm>
        </p:spPr>
        <p:style>
          <a:lnRef idx="1">
            <a:schemeClr val="accent5"/>
          </a:lnRef>
          <a:fillRef idx="2">
            <a:schemeClr val="accent5"/>
          </a:fillRef>
          <a:effectRef idx="1">
            <a:schemeClr val="accent5"/>
          </a:effectRef>
          <a:fontRef idx="minor">
            <a:schemeClr val="dk1"/>
          </a:fontRef>
        </p:style>
        <p:txBody>
          <a:bodyPr>
            <a:normAutofit lnSpcReduction="10000"/>
          </a:bodyPr>
          <a:lstStyle/>
          <a:p>
            <a:r>
              <a:rPr lang="es-PE" b="1" dirty="0" smtClean="0">
                <a:solidFill>
                  <a:schemeClr val="bg1"/>
                </a:solidFill>
              </a:rPr>
              <a:t>           Prof. Luis </a:t>
            </a:r>
            <a:r>
              <a:rPr lang="es-PE" b="1" dirty="0" err="1" smtClean="0">
                <a:solidFill>
                  <a:schemeClr val="bg1"/>
                </a:solidFill>
              </a:rPr>
              <a:t>Esponda</a:t>
            </a:r>
            <a:r>
              <a:rPr lang="es-PE" b="1" dirty="0" smtClean="0">
                <a:solidFill>
                  <a:schemeClr val="bg1"/>
                </a:solidFill>
              </a:rPr>
              <a:t> S.</a:t>
            </a:r>
            <a:endParaRPr lang="es-PE" b="1" dirty="0">
              <a:solidFill>
                <a:schemeClr val="bg1"/>
              </a:solidFill>
            </a:endParaRPr>
          </a:p>
        </p:txBody>
      </p:sp>
      <p:pic>
        <p:nvPicPr>
          <p:cNvPr id="1026" name="Picture 2" descr="http://files.lavidaalcompleto.webnode.es/200000078-7901b79fce/medioambie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23275"/>
            <a:ext cx="4309020" cy="2892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onografias.com/trabajos15/medio-ambiente-venezuela/Image375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87890"/>
            <a:ext cx="4248472" cy="285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94793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lesponda\Pictures\recicl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404664"/>
            <a:ext cx="6120680" cy="581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97144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03" y="188640"/>
            <a:ext cx="8568952" cy="548680"/>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WASTE </a:t>
            </a:r>
            <a:r>
              <a:rPr lang="es-PE" sz="2400" b="1" dirty="0"/>
              <a:t>| </a:t>
            </a:r>
            <a:r>
              <a:rPr lang="es-PE" sz="2400" b="1" dirty="0" smtClean="0"/>
              <a:t>DESPERDICIOS</a:t>
            </a:r>
            <a:endParaRPr lang="es-PE" sz="2400" b="1" dirty="0"/>
          </a:p>
        </p:txBody>
      </p:sp>
      <p:sp>
        <p:nvSpPr>
          <p:cNvPr id="5" name="Rectangle 4"/>
          <p:cNvSpPr/>
          <p:nvPr/>
        </p:nvSpPr>
        <p:spPr>
          <a:xfrm>
            <a:off x="2846512" y="1124744"/>
            <a:ext cx="6117975" cy="646331"/>
          </a:xfrm>
          <a:prstGeom prst="rect">
            <a:avLst/>
          </a:prstGeom>
        </p:spPr>
        <p:txBody>
          <a:bodyPr wrap="square">
            <a:spAutoFit/>
          </a:bodyPr>
          <a:lstStyle/>
          <a:p>
            <a:r>
              <a:rPr lang="es-PE" dirty="0"/>
              <a:t/>
            </a:r>
            <a:br>
              <a:rPr lang="es-PE" dirty="0"/>
            </a:br>
            <a:endParaRPr lang="es-PE" dirty="0"/>
          </a:p>
        </p:txBody>
      </p:sp>
      <p:pic>
        <p:nvPicPr>
          <p:cNvPr id="7170" name="Picture 2" descr="http://www.newton.edu.pe/EDS/img/was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67" y="1276603"/>
            <a:ext cx="2610938" cy="51845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17781" y="908720"/>
            <a:ext cx="6246706" cy="5632311"/>
          </a:xfrm>
          <a:prstGeom prst="rect">
            <a:avLst/>
          </a:prstGeom>
        </p:spPr>
        <p:txBody>
          <a:bodyPr wrap="square">
            <a:spAutoFit/>
          </a:bodyPr>
          <a:lstStyle/>
          <a:p>
            <a:pPr algn="just"/>
            <a:r>
              <a:rPr lang="es-PE" dirty="0"/>
              <a:t>Te suena familiar esto de </a:t>
            </a:r>
            <a:r>
              <a:rPr lang="es-PE" b="1" dirty="0">
                <a:solidFill>
                  <a:srgbClr val="FF7C80"/>
                </a:solidFill>
              </a:rPr>
              <a:t>"Cuántos niños pobres sin tener que comer y tú desperdiciando la comida"</a:t>
            </a:r>
            <a:r>
              <a:rPr lang="es-PE" b="1" dirty="0"/>
              <a:t>, </a:t>
            </a:r>
            <a:r>
              <a:rPr lang="es-PE" dirty="0"/>
              <a:t>pues esto es más que un conocido dicho de los padres para convencer a sus hijos a que coman. En nuestro país esta situación </a:t>
            </a:r>
            <a:r>
              <a:rPr lang="es-PE" dirty="0" smtClean="0"/>
              <a:t>es muy </a:t>
            </a:r>
            <a:r>
              <a:rPr lang="es-PE" dirty="0"/>
              <a:t>cercana, sobre todo en zonas rurales donde tenemos niños en estado de desnutrición crónica donde lo que más falta hace es justamente comida y dinero, dos cosas que se </a:t>
            </a:r>
            <a:r>
              <a:rPr lang="es-PE" dirty="0">
                <a:solidFill>
                  <a:srgbClr val="FF7C80"/>
                </a:solidFill>
              </a:rPr>
              <a:t>"pierden" cuando no terminas ese plato en tu mesa</a:t>
            </a:r>
            <a:r>
              <a:rPr lang="es-PE" dirty="0" smtClean="0">
                <a:solidFill>
                  <a:srgbClr val="FF7C80"/>
                </a:solidFill>
              </a:rPr>
              <a:t>.	</a:t>
            </a:r>
            <a:r>
              <a:rPr lang="es-PE" dirty="0">
                <a:solidFill>
                  <a:srgbClr val="FF7C80"/>
                </a:solidFill>
              </a:rPr>
              <a:t/>
            </a:r>
            <a:br>
              <a:rPr lang="es-PE" dirty="0">
                <a:solidFill>
                  <a:srgbClr val="FF7C80"/>
                </a:solidFill>
              </a:rPr>
            </a:br>
            <a:r>
              <a:rPr lang="es-PE" dirty="0"/>
              <a:t/>
            </a:r>
            <a:br>
              <a:rPr lang="es-PE" dirty="0"/>
            </a:br>
            <a:r>
              <a:rPr lang="es-PE" dirty="0"/>
              <a:t>Desde inicios de 2011 nuestro país se propuso reducir la desnutrición infantil de </a:t>
            </a:r>
            <a:r>
              <a:rPr lang="es-PE" b="1" dirty="0">
                <a:solidFill>
                  <a:srgbClr val="FF7C80"/>
                </a:solidFill>
              </a:rPr>
              <a:t>24% a 16%; sin embargo, creemos que esto no es solo un asunto de estado, es también un asunto de nosotros como familia, colegio o empresa</a:t>
            </a:r>
            <a:r>
              <a:rPr lang="es-PE" b="1" dirty="0" smtClean="0">
                <a:solidFill>
                  <a:srgbClr val="FF7C80"/>
                </a:solidFill>
              </a:rPr>
              <a:t>.	</a:t>
            </a:r>
            <a:r>
              <a:rPr lang="es-PE" b="1" dirty="0">
                <a:solidFill>
                  <a:srgbClr val="FF7C80"/>
                </a:solidFill>
              </a:rPr>
              <a:t/>
            </a:r>
            <a:br>
              <a:rPr lang="es-PE" b="1" dirty="0">
                <a:solidFill>
                  <a:srgbClr val="FF7C80"/>
                </a:solidFill>
              </a:rPr>
            </a:br>
            <a:r>
              <a:rPr lang="es-PE" b="1" dirty="0">
                <a:solidFill>
                  <a:srgbClr val="FF7C80"/>
                </a:solidFill>
              </a:rPr>
              <a:t/>
            </a:r>
            <a:br>
              <a:rPr lang="es-PE" b="1" dirty="0">
                <a:solidFill>
                  <a:srgbClr val="FF7C80"/>
                </a:solidFill>
              </a:rPr>
            </a:br>
            <a:r>
              <a:rPr lang="es-PE" dirty="0"/>
              <a:t>Necesitamos una mayor conciencia de no desperdiciar la comida y convertirnos en </a:t>
            </a:r>
            <a:r>
              <a:rPr lang="es-PE" b="1" dirty="0">
                <a:solidFill>
                  <a:srgbClr val="FF7C80"/>
                </a:solidFill>
              </a:rPr>
              <a:t>"Consumidores Éticos"</a:t>
            </a:r>
            <a:r>
              <a:rPr lang="es-PE" dirty="0"/>
              <a:t> es decir, desperdiciar lo menos posible y ser conscientes de servirse sólo los alimentos que se consumirán</a:t>
            </a:r>
            <a:r>
              <a:rPr lang="es-PE" dirty="0" smtClean="0"/>
              <a:t>.</a:t>
            </a:r>
            <a:endParaRPr lang="es-PE" dirty="0"/>
          </a:p>
        </p:txBody>
      </p:sp>
    </p:spTree>
    <p:extLst>
      <p:ext uri="{BB962C8B-B14F-4D97-AF65-F5344CB8AC3E}">
        <p14:creationId xmlns:p14="http://schemas.microsoft.com/office/powerpoint/2010/main" val="260556276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5" y="188640"/>
            <a:ext cx="8568952" cy="548680"/>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WASTE | </a:t>
            </a:r>
            <a:r>
              <a:rPr lang="es-PE" sz="2400" b="1" dirty="0" smtClean="0"/>
              <a:t>DESPERDICIOS</a:t>
            </a:r>
            <a:endParaRPr lang="es-PE" sz="2400" b="1" dirty="0"/>
          </a:p>
        </p:txBody>
      </p:sp>
      <p:sp>
        <p:nvSpPr>
          <p:cNvPr id="5" name="Rectangle 4"/>
          <p:cNvSpPr/>
          <p:nvPr/>
        </p:nvSpPr>
        <p:spPr>
          <a:xfrm>
            <a:off x="2846512" y="1124744"/>
            <a:ext cx="6117975" cy="646331"/>
          </a:xfrm>
          <a:prstGeom prst="rect">
            <a:avLst/>
          </a:prstGeom>
        </p:spPr>
        <p:txBody>
          <a:bodyPr wrap="square">
            <a:spAutoFit/>
          </a:bodyPr>
          <a:lstStyle/>
          <a:p>
            <a:r>
              <a:rPr lang="es-PE" dirty="0"/>
              <a:t/>
            </a:r>
            <a:br>
              <a:rPr lang="es-PE" dirty="0"/>
            </a:br>
            <a:endParaRPr lang="es-PE" dirty="0"/>
          </a:p>
        </p:txBody>
      </p:sp>
      <p:pic>
        <p:nvPicPr>
          <p:cNvPr id="7170" name="Picture 2" descr="http://www.newton.edu.pe/EDS/img/was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39" y="1052736"/>
            <a:ext cx="266700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06232" y="1052736"/>
            <a:ext cx="6058255" cy="5324535"/>
          </a:xfrm>
          <a:prstGeom prst="rect">
            <a:avLst/>
          </a:prstGeom>
        </p:spPr>
        <p:txBody>
          <a:bodyPr wrap="square">
            <a:spAutoFit/>
          </a:bodyPr>
          <a:lstStyle/>
          <a:p>
            <a:pPr algn="just"/>
            <a:r>
              <a:rPr lang="es-PE" sz="2000" dirty="0"/>
              <a:t>Mientras logramos esto, la puerta de "</a:t>
            </a:r>
            <a:r>
              <a:rPr lang="es-PE" sz="2000" dirty="0" err="1"/>
              <a:t>Waste</a:t>
            </a:r>
            <a:r>
              <a:rPr lang="es-PE" sz="2000" dirty="0"/>
              <a:t>" ha estado trabajando en el objetivo de reducir y de reutilizar los desechos de alimentos que son arrojados a los contenedores del comedor APC por nuestros alumnos</a:t>
            </a:r>
            <a:r>
              <a:rPr lang="es-PE" sz="2000" dirty="0" smtClean="0"/>
              <a:t>.	</a:t>
            </a:r>
            <a:endParaRPr lang="es-PE" sz="2000" dirty="0"/>
          </a:p>
          <a:p>
            <a:r>
              <a:rPr lang="es-PE" sz="2000" dirty="0" smtClean="0"/>
              <a:t>De </a:t>
            </a:r>
            <a:r>
              <a:rPr lang="es-PE" sz="2000" dirty="0"/>
              <a:t>esta forma se ha logrado</a:t>
            </a:r>
            <a:r>
              <a:rPr lang="es-PE" sz="2000" dirty="0" smtClean="0"/>
              <a:t>:	</a:t>
            </a:r>
            <a:r>
              <a:rPr lang="es-PE" sz="2000" dirty="0"/>
              <a:t/>
            </a:r>
            <a:br>
              <a:rPr lang="es-PE" sz="2000" dirty="0"/>
            </a:br>
            <a:r>
              <a:rPr lang="es-PE" sz="2000" dirty="0"/>
              <a:t>• Transformar los restos de comida en abono para nuestras plantas a través de los </a:t>
            </a:r>
            <a:r>
              <a:rPr lang="es-PE" sz="2000" b="1" dirty="0">
                <a:solidFill>
                  <a:srgbClr val="FF7C80"/>
                </a:solidFill>
              </a:rPr>
              <a:t>12 "eco-silos" con los que contamos actualmente.</a:t>
            </a:r>
            <a:r>
              <a:rPr lang="es-PE" sz="2000" b="1" dirty="0">
                <a:solidFill>
                  <a:srgbClr val="FF0000"/>
                </a:solidFill>
              </a:rPr>
              <a:t/>
            </a:r>
            <a:br>
              <a:rPr lang="es-PE" sz="2000" b="1" dirty="0">
                <a:solidFill>
                  <a:srgbClr val="FF0000"/>
                </a:solidFill>
              </a:rPr>
            </a:br>
            <a:r>
              <a:rPr lang="es-PE" sz="2000" dirty="0"/>
              <a:t/>
            </a:r>
            <a:br>
              <a:rPr lang="es-PE" sz="2000" dirty="0"/>
            </a:br>
            <a:r>
              <a:rPr lang="es-PE" sz="2000" b="1" dirty="0">
                <a:solidFill>
                  <a:srgbClr val="FF7C80"/>
                </a:solidFill>
              </a:rPr>
              <a:t>"Eco-silo"</a:t>
            </a:r>
            <a:r>
              <a:rPr lang="es-PE" sz="2000" b="1" dirty="0"/>
              <a:t>:</a:t>
            </a:r>
            <a:r>
              <a:rPr lang="es-PE" sz="2000" dirty="0"/>
              <a:t> sistema que permite transformar los desechos de comida en abono para las plantas. Están ubicados en los jardines del colegio y su profundidad es de 2 metros. </a:t>
            </a:r>
            <a:endParaRPr lang="es-PE" sz="2000" dirty="0" smtClean="0"/>
          </a:p>
          <a:p>
            <a:r>
              <a:rPr lang="es-PE" sz="2000" dirty="0" smtClean="0"/>
              <a:t>Cada </a:t>
            </a:r>
            <a:r>
              <a:rPr lang="es-PE" sz="2000" dirty="0"/>
              <a:t>eco-silo almacena </a:t>
            </a:r>
            <a:r>
              <a:rPr lang="es-PE" sz="2000" dirty="0">
                <a:solidFill>
                  <a:srgbClr val="FF7C80"/>
                </a:solidFill>
              </a:rPr>
              <a:t>197 kilos </a:t>
            </a:r>
            <a:r>
              <a:rPr lang="es-PE" sz="2000" dirty="0"/>
              <a:t>de desechos de comida, </a:t>
            </a:r>
            <a:r>
              <a:rPr lang="es-PE" sz="2000" dirty="0" smtClean="0"/>
              <a:t>con ello </a:t>
            </a:r>
            <a:r>
              <a:rPr lang="es-PE" sz="2000" dirty="0"/>
              <a:t>estamos logrando transformar </a:t>
            </a:r>
            <a:r>
              <a:rPr lang="es-PE" sz="2000" dirty="0" smtClean="0">
                <a:solidFill>
                  <a:srgbClr val="FF7C80"/>
                </a:solidFill>
              </a:rPr>
              <a:t>2,364 </a:t>
            </a:r>
            <a:r>
              <a:rPr lang="es-PE" sz="2000" dirty="0">
                <a:solidFill>
                  <a:srgbClr val="FF7C80"/>
                </a:solidFill>
              </a:rPr>
              <a:t>kilos de desechos en abono</a:t>
            </a:r>
            <a:r>
              <a:rPr lang="es-PE" sz="2000" dirty="0" smtClean="0">
                <a:solidFill>
                  <a:srgbClr val="FF7C80"/>
                </a:solidFill>
              </a:rPr>
              <a:t>.</a:t>
            </a:r>
            <a:endParaRPr lang="es-PE" sz="2000" dirty="0">
              <a:solidFill>
                <a:srgbClr val="FF7C80"/>
              </a:solidFill>
            </a:endParaRPr>
          </a:p>
        </p:txBody>
      </p:sp>
    </p:spTree>
    <p:extLst>
      <p:ext uri="{BB962C8B-B14F-4D97-AF65-F5344CB8AC3E}">
        <p14:creationId xmlns:p14="http://schemas.microsoft.com/office/powerpoint/2010/main" val="294916138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57" y="188640"/>
            <a:ext cx="8568952" cy="562074"/>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WASTE </a:t>
            </a:r>
            <a:r>
              <a:rPr lang="es-PE" sz="2400" b="1" dirty="0"/>
              <a:t>| </a:t>
            </a:r>
            <a:r>
              <a:rPr lang="es-PE" sz="2400" b="1" dirty="0" smtClean="0"/>
              <a:t>DESPERDICIOS</a:t>
            </a:r>
            <a:endParaRPr lang="es-PE" sz="2400" b="1" dirty="0"/>
          </a:p>
        </p:txBody>
      </p:sp>
      <p:pic>
        <p:nvPicPr>
          <p:cNvPr id="7170" name="Picture 2" descr="http://www.newton.edu.pe/EDS/img/was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 y="1052736"/>
            <a:ext cx="2175782" cy="4320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83768" y="1052736"/>
            <a:ext cx="6552728" cy="5078313"/>
          </a:xfrm>
          <a:prstGeom prst="rect">
            <a:avLst/>
          </a:prstGeom>
        </p:spPr>
        <p:txBody>
          <a:bodyPr wrap="square">
            <a:spAutoFit/>
          </a:bodyPr>
          <a:lstStyle/>
          <a:p>
            <a:pPr algn="just"/>
            <a:r>
              <a:rPr lang="es-PE" dirty="0"/>
              <a:t>• La compra de los 12 eco-silos fue posible gracias a las ventas de humus, de muñecos Mr. </a:t>
            </a:r>
            <a:r>
              <a:rPr lang="es-PE" dirty="0" err="1"/>
              <a:t>Grass</a:t>
            </a:r>
            <a:r>
              <a:rPr lang="es-PE" dirty="0"/>
              <a:t>, de semillas de flores </a:t>
            </a:r>
            <a:r>
              <a:rPr lang="es-PE" dirty="0" smtClean="0"/>
              <a:t>en almácigo </a:t>
            </a:r>
            <a:r>
              <a:rPr lang="es-PE" dirty="0"/>
              <a:t>y bolsas amigables con </a:t>
            </a:r>
            <a:r>
              <a:rPr lang="es-PE" dirty="0" smtClean="0"/>
              <a:t>medio ambiente</a:t>
            </a:r>
            <a:r>
              <a:rPr lang="es-PE" dirty="0" smtClean="0"/>
              <a:t>.	</a:t>
            </a:r>
            <a:r>
              <a:rPr lang="es-PE" dirty="0"/>
              <a:t/>
            </a:r>
            <a:br>
              <a:rPr lang="es-PE" dirty="0"/>
            </a:br>
            <a:r>
              <a:rPr lang="es-PE" dirty="0"/>
              <a:t>• En el año 2009, se desperdiciaba aproximadamente 80</a:t>
            </a:r>
            <a:br>
              <a:rPr lang="es-PE" dirty="0"/>
            </a:br>
            <a:r>
              <a:rPr lang="es-PE" dirty="0"/>
              <a:t>kilos de desechos por día</a:t>
            </a:r>
            <a:r>
              <a:rPr lang="es-PE" dirty="0" smtClean="0"/>
              <a:t>.	</a:t>
            </a:r>
            <a:r>
              <a:rPr lang="es-PE" dirty="0"/>
              <a:t/>
            </a:r>
            <a:br>
              <a:rPr lang="es-PE" dirty="0"/>
            </a:br>
            <a:r>
              <a:rPr lang="es-PE" dirty="0"/>
              <a:t/>
            </a:r>
            <a:br>
              <a:rPr lang="es-PE" dirty="0"/>
            </a:br>
            <a:r>
              <a:rPr lang="es-PE" dirty="0"/>
              <a:t>Con la realización de asambleas, reuniones con el personal del comedor, charlas a la comunidad educativa, etc., esta cifra se ha reducido a 59 kilos en lo que va del 2011. Para el </a:t>
            </a:r>
            <a:r>
              <a:rPr lang="es-PE" dirty="0" smtClean="0"/>
              <a:t>año </a:t>
            </a:r>
          </a:p>
          <a:p>
            <a:r>
              <a:rPr lang="es-PE" dirty="0" smtClean="0"/>
              <a:t>2014</a:t>
            </a:r>
            <a:r>
              <a:rPr lang="es-PE" dirty="0"/>
              <a:t>, se pretende reducir los desperdicios a 30 Kilos</a:t>
            </a:r>
            <a:r>
              <a:rPr lang="es-PE" dirty="0" smtClean="0"/>
              <a:t>.	</a:t>
            </a:r>
            <a:r>
              <a:rPr lang="es-PE" dirty="0"/>
              <a:t/>
            </a:r>
            <a:br>
              <a:rPr lang="es-PE" dirty="0"/>
            </a:br>
            <a:r>
              <a:rPr lang="es-PE" dirty="0"/>
              <a:t>Nuestra estrategia para seguir reduciendo la cantidad de desechos de comida es continuar realizando campañas de concientización a nuestra comunidad educativa. </a:t>
            </a:r>
            <a:r>
              <a:rPr lang="es-PE" dirty="0" smtClean="0"/>
              <a:t>Este proyecto</a:t>
            </a:r>
            <a:r>
              <a:rPr lang="es-PE" dirty="0"/>
              <a:t/>
            </a:r>
            <a:br>
              <a:rPr lang="es-PE" dirty="0"/>
            </a:br>
            <a:r>
              <a:rPr lang="es-PE" dirty="0"/>
              <a:t>será exitoso si es que tú que estás leyendo esta información la transmites y la aplicas en tu hogar, convirtiéndote así en un </a:t>
            </a:r>
            <a:r>
              <a:rPr lang="es-PE" u="sng" dirty="0"/>
              <a:t>"consumidor ético</a:t>
            </a:r>
            <a:r>
              <a:rPr lang="es-PE" u="sng" dirty="0" smtClean="0"/>
              <a:t>"</a:t>
            </a:r>
            <a:r>
              <a:rPr lang="es-PE" dirty="0" smtClean="0"/>
              <a:t>. Bienvenido </a:t>
            </a:r>
            <a:r>
              <a:rPr lang="es-PE" dirty="0"/>
              <a:t>al cambio, unamos </a:t>
            </a:r>
            <a:r>
              <a:rPr lang="es-PE" dirty="0" smtClean="0"/>
              <a:t>esfuerzos </a:t>
            </a:r>
            <a:r>
              <a:rPr lang="es-PE" dirty="0"/>
              <a:t>y reduzcamos los desechos</a:t>
            </a:r>
            <a:r>
              <a:rPr lang="es-PE" dirty="0" smtClean="0"/>
              <a:t>.	</a:t>
            </a:r>
            <a:endParaRPr lang="es-PE" dirty="0"/>
          </a:p>
        </p:txBody>
      </p:sp>
    </p:spTree>
    <p:extLst>
      <p:ext uri="{BB962C8B-B14F-4D97-AF65-F5344CB8AC3E}">
        <p14:creationId xmlns:p14="http://schemas.microsoft.com/office/powerpoint/2010/main" val="189557094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568952" cy="562074"/>
          </a:xfrm>
        </p:spPr>
        <p:style>
          <a:lnRef idx="0">
            <a:schemeClr val="accent2"/>
          </a:lnRef>
          <a:fillRef idx="3">
            <a:schemeClr val="accent2"/>
          </a:fillRef>
          <a:effectRef idx="3">
            <a:schemeClr val="accent2"/>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WATER </a:t>
            </a:r>
            <a:r>
              <a:rPr lang="es-PE" sz="2400" b="1" dirty="0"/>
              <a:t>| </a:t>
            </a:r>
            <a:r>
              <a:rPr lang="es-PE" sz="2400" b="1" dirty="0" smtClean="0"/>
              <a:t>AGUA</a:t>
            </a:r>
            <a:endParaRPr lang="es-PE" sz="2400" b="1" dirty="0"/>
          </a:p>
        </p:txBody>
      </p:sp>
      <p:pic>
        <p:nvPicPr>
          <p:cNvPr id="11266" name="Picture 2" descr="C:\Users\lesponda\Pictures\w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2551821" cy="50783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71800" y="980728"/>
            <a:ext cx="6264696" cy="5355312"/>
          </a:xfrm>
          <a:prstGeom prst="rect">
            <a:avLst/>
          </a:prstGeom>
        </p:spPr>
        <p:txBody>
          <a:bodyPr wrap="square">
            <a:spAutoFit/>
          </a:bodyPr>
          <a:lstStyle/>
          <a:p>
            <a:r>
              <a:rPr lang="es-PE" dirty="0"/>
              <a:t>¿Sabes cuánta agua dulce queda en el mundo?</a:t>
            </a:r>
            <a:br>
              <a:rPr lang="es-PE" dirty="0"/>
            </a:br>
            <a:r>
              <a:rPr lang="es-PE" dirty="0"/>
              <a:t/>
            </a:r>
            <a:br>
              <a:rPr lang="es-PE" dirty="0"/>
            </a:br>
            <a:r>
              <a:rPr lang="es-PE" dirty="0"/>
              <a:t>Si retiramos </a:t>
            </a:r>
            <a:r>
              <a:rPr lang="es-PE" b="1" dirty="0">
                <a:solidFill>
                  <a:srgbClr val="FF7C80"/>
                </a:solidFill>
              </a:rPr>
              <a:t>una gota de un recipiente con un litro de </a:t>
            </a:r>
            <a:r>
              <a:rPr lang="es-PE" b="1" dirty="0" smtClean="0">
                <a:solidFill>
                  <a:srgbClr val="FF7C80"/>
                </a:solidFill>
              </a:rPr>
              <a:t>agua </a:t>
            </a:r>
            <a:r>
              <a:rPr lang="es-PE" dirty="0" smtClean="0"/>
              <a:t>y </a:t>
            </a:r>
            <a:r>
              <a:rPr lang="es-PE" dirty="0"/>
              <a:t>la colocamos al lado, podremos ver cuál es la </a:t>
            </a:r>
            <a:r>
              <a:rPr lang="es-PE" dirty="0" smtClean="0"/>
              <a:t>proporción de </a:t>
            </a:r>
            <a:r>
              <a:rPr lang="es-PE" dirty="0"/>
              <a:t>agua dulce aún disponible. Es un panorama aterrador.</a:t>
            </a:r>
            <a:br>
              <a:rPr lang="es-PE" dirty="0"/>
            </a:br>
            <a:r>
              <a:rPr lang="es-PE" dirty="0"/>
              <a:t>¡Debemos hacer algo!</a:t>
            </a:r>
            <a:br>
              <a:rPr lang="es-PE" dirty="0"/>
            </a:br>
            <a:r>
              <a:rPr lang="es-PE" dirty="0"/>
              <a:t/>
            </a:r>
            <a:br>
              <a:rPr lang="es-PE" dirty="0"/>
            </a:br>
            <a:r>
              <a:rPr lang="es-PE" dirty="0"/>
              <a:t>Este y otros indicadores nos hicieron pensar en </a:t>
            </a:r>
            <a:r>
              <a:rPr lang="es-PE" dirty="0" smtClean="0"/>
              <a:t>el compromiso </a:t>
            </a:r>
            <a:r>
              <a:rPr lang="es-PE" dirty="0"/>
              <a:t>que tenemos las instituciones y personas </a:t>
            </a:r>
            <a:r>
              <a:rPr lang="es-PE" dirty="0" smtClean="0"/>
              <a:t>que nos </a:t>
            </a:r>
            <a:r>
              <a:rPr lang="es-PE" dirty="0"/>
              <a:t>sentimos responsables de la vida en el planeta.</a:t>
            </a:r>
            <a:br>
              <a:rPr lang="es-PE" dirty="0"/>
            </a:br>
            <a:r>
              <a:rPr lang="es-PE" dirty="0"/>
              <a:t/>
            </a:r>
            <a:br>
              <a:rPr lang="es-PE" dirty="0"/>
            </a:br>
            <a:r>
              <a:rPr lang="es-PE" dirty="0"/>
              <a:t>Por ejemplo, es conocido que uno de los problemas </a:t>
            </a:r>
            <a:r>
              <a:rPr lang="es-PE" dirty="0" smtClean="0"/>
              <a:t>que está </a:t>
            </a:r>
            <a:r>
              <a:rPr lang="es-PE" dirty="0"/>
              <a:t>trayendo </a:t>
            </a:r>
            <a:r>
              <a:rPr lang="es-PE" dirty="0">
                <a:solidFill>
                  <a:srgbClr val="FF7C80"/>
                </a:solidFill>
              </a:rPr>
              <a:t>el calentamiento global es el </a:t>
            </a:r>
            <a:r>
              <a:rPr lang="es-PE" dirty="0" smtClean="0">
                <a:solidFill>
                  <a:srgbClr val="FF7C80"/>
                </a:solidFill>
              </a:rPr>
              <a:t>derretimiento de </a:t>
            </a:r>
            <a:r>
              <a:rPr lang="es-PE" dirty="0">
                <a:solidFill>
                  <a:srgbClr val="FF7C80"/>
                </a:solidFill>
              </a:rPr>
              <a:t>nuestros glaciares.</a:t>
            </a:r>
            <a:br>
              <a:rPr lang="es-PE" dirty="0">
                <a:solidFill>
                  <a:srgbClr val="FF7C80"/>
                </a:solidFill>
              </a:rPr>
            </a:br>
            <a:r>
              <a:rPr lang="es-PE" dirty="0"/>
              <a:t/>
            </a:r>
            <a:br>
              <a:rPr lang="es-PE" dirty="0"/>
            </a:br>
            <a:r>
              <a:rPr lang="es-PE" dirty="0"/>
              <a:t>Uno de los principales glaciares del Perú, el "</a:t>
            </a:r>
            <a:r>
              <a:rPr lang="es-PE" dirty="0" err="1"/>
              <a:t>Qorikalis</a:t>
            </a:r>
            <a:r>
              <a:rPr lang="es-PE" dirty="0" smtClean="0"/>
              <a:t>", podría </a:t>
            </a:r>
            <a:r>
              <a:rPr lang="es-PE" dirty="0"/>
              <a:t>desaparecer por completo en cinco años.</a:t>
            </a:r>
            <a:br>
              <a:rPr lang="es-PE" dirty="0"/>
            </a:br>
            <a:endParaRPr lang="es-PE" dirty="0"/>
          </a:p>
        </p:txBody>
      </p:sp>
    </p:spTree>
    <p:extLst>
      <p:ext uri="{BB962C8B-B14F-4D97-AF65-F5344CB8AC3E}">
        <p14:creationId xmlns:p14="http://schemas.microsoft.com/office/powerpoint/2010/main" val="112913349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568952" cy="490066"/>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WATER | </a:t>
            </a:r>
            <a:r>
              <a:rPr lang="es-PE" sz="2400" b="1" dirty="0" smtClean="0"/>
              <a:t>AGUA</a:t>
            </a:r>
            <a:endParaRPr lang="es-PE" sz="2400" b="1" dirty="0"/>
          </a:p>
        </p:txBody>
      </p:sp>
      <p:pic>
        <p:nvPicPr>
          <p:cNvPr id="11266" name="Picture 2" descr="C:\Users\lesponda\Pictures\w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7"/>
            <a:ext cx="2664296" cy="53021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71800" y="666090"/>
            <a:ext cx="6264696" cy="5909310"/>
          </a:xfrm>
          <a:prstGeom prst="rect">
            <a:avLst/>
          </a:prstGeom>
        </p:spPr>
        <p:txBody>
          <a:bodyPr wrap="square">
            <a:spAutoFit/>
          </a:bodyPr>
          <a:lstStyle/>
          <a:p>
            <a:r>
              <a:rPr lang="es-PE" dirty="0"/>
              <a:t>Expertos y ambientalistas coinciden en que el </a:t>
            </a:r>
            <a:r>
              <a:rPr lang="es-PE" dirty="0" smtClean="0"/>
              <a:t>rápido deshielo </a:t>
            </a:r>
            <a:r>
              <a:rPr lang="es-PE" dirty="0"/>
              <a:t>de los glaciares amenaza el desarrollo del país</a:t>
            </a:r>
            <a:r>
              <a:rPr lang="es-PE" dirty="0" smtClean="0"/>
              <a:t>.</a:t>
            </a:r>
          </a:p>
          <a:p>
            <a:r>
              <a:rPr lang="es-PE" dirty="0"/>
              <a:t/>
            </a:r>
            <a:br>
              <a:rPr lang="es-PE" dirty="0"/>
            </a:br>
            <a:r>
              <a:rPr lang="es-PE" dirty="0"/>
              <a:t>Entonces, </a:t>
            </a:r>
            <a:r>
              <a:rPr lang="es-PE" b="1" dirty="0">
                <a:solidFill>
                  <a:srgbClr val="FF7C80"/>
                </a:solidFill>
              </a:rPr>
              <a:t>¿Cómo debemos prepararnos ante la </a:t>
            </a:r>
            <a:r>
              <a:rPr lang="es-PE" b="1" dirty="0" smtClean="0">
                <a:solidFill>
                  <a:srgbClr val="FF7C80"/>
                </a:solidFill>
              </a:rPr>
              <a:t>posible escasez </a:t>
            </a:r>
            <a:r>
              <a:rPr lang="es-PE" b="1" dirty="0">
                <a:solidFill>
                  <a:srgbClr val="FF7C80"/>
                </a:solidFill>
              </a:rPr>
              <a:t>de agua? ¿Cómo afectará el calentamiento </a:t>
            </a:r>
            <a:r>
              <a:rPr lang="es-PE" b="1" dirty="0" smtClean="0">
                <a:solidFill>
                  <a:srgbClr val="FF7C80"/>
                </a:solidFill>
              </a:rPr>
              <a:t>global al </a:t>
            </a:r>
            <a:r>
              <a:rPr lang="es-PE" b="1" dirty="0">
                <a:solidFill>
                  <a:srgbClr val="FF7C80"/>
                </a:solidFill>
              </a:rPr>
              <a:t>río Amazonas, cuya fuente se encuentra en los </a:t>
            </a:r>
            <a:r>
              <a:rPr lang="es-PE" b="1" dirty="0" smtClean="0">
                <a:solidFill>
                  <a:srgbClr val="FF7C80"/>
                </a:solidFill>
              </a:rPr>
              <a:t>nevados peruanos</a:t>
            </a:r>
            <a:r>
              <a:rPr lang="es-PE" b="1" dirty="0">
                <a:solidFill>
                  <a:srgbClr val="FF7C80"/>
                </a:solidFill>
              </a:rPr>
              <a:t>?</a:t>
            </a:r>
            <a:br>
              <a:rPr lang="es-PE" b="1" dirty="0">
                <a:solidFill>
                  <a:srgbClr val="FF7C80"/>
                </a:solidFill>
              </a:rPr>
            </a:br>
            <a:r>
              <a:rPr lang="es-PE" dirty="0"/>
              <a:t/>
            </a:r>
            <a:br>
              <a:rPr lang="es-PE" dirty="0"/>
            </a:br>
            <a:r>
              <a:rPr lang="es-PE" dirty="0"/>
              <a:t>Por esa razón, a través de la puerta de Agua, los </a:t>
            </a:r>
            <a:r>
              <a:rPr lang="es-PE" dirty="0" smtClean="0"/>
              <a:t>alumnos del </a:t>
            </a:r>
            <a:r>
              <a:rPr lang="es-PE" dirty="0"/>
              <a:t>Newton </a:t>
            </a:r>
            <a:r>
              <a:rPr lang="es-PE" dirty="0" err="1"/>
              <a:t>College</a:t>
            </a:r>
            <a:r>
              <a:rPr lang="es-PE" dirty="0"/>
              <a:t> están informados sobre la </a:t>
            </a:r>
            <a:r>
              <a:rPr lang="es-PE" dirty="0" smtClean="0"/>
              <a:t>reducción de </a:t>
            </a:r>
            <a:r>
              <a:rPr lang="es-PE" dirty="0"/>
              <a:t>agua potable en el mundo y del riesgo que esto conlleva.</a:t>
            </a:r>
            <a:br>
              <a:rPr lang="es-PE" dirty="0"/>
            </a:br>
            <a:r>
              <a:rPr lang="es-PE" dirty="0"/>
              <a:t/>
            </a:r>
            <a:br>
              <a:rPr lang="es-PE" dirty="0"/>
            </a:br>
            <a:r>
              <a:rPr lang="es-PE" dirty="0"/>
              <a:t>Este interés y concientización se ha demostrado en </a:t>
            </a:r>
            <a:r>
              <a:rPr lang="es-PE" dirty="0" smtClean="0"/>
              <a:t>las investigaciones </a:t>
            </a:r>
            <a:r>
              <a:rPr lang="es-PE" dirty="0"/>
              <a:t>que ellos hacen, en las obras de teatro, </a:t>
            </a:r>
            <a:r>
              <a:rPr lang="es-PE" dirty="0" smtClean="0"/>
              <a:t>de expresión </a:t>
            </a:r>
            <a:r>
              <a:rPr lang="es-PE" dirty="0"/>
              <a:t>plástica, actividades de la vida escolar cotidiana </a:t>
            </a:r>
            <a:r>
              <a:rPr lang="es-PE" dirty="0" smtClean="0"/>
              <a:t>y muchas </a:t>
            </a:r>
            <a:r>
              <a:rPr lang="es-PE" dirty="0"/>
              <a:t>otras acciones.</a:t>
            </a:r>
            <a:br>
              <a:rPr lang="es-PE" dirty="0"/>
            </a:br>
            <a:r>
              <a:rPr lang="es-PE" dirty="0"/>
              <a:t/>
            </a:r>
            <a:br>
              <a:rPr lang="es-PE" dirty="0"/>
            </a:br>
            <a:r>
              <a:rPr lang="es-PE" b="1" dirty="0">
                <a:solidFill>
                  <a:srgbClr val="FF7C80"/>
                </a:solidFill>
              </a:rPr>
              <a:t>En el colegio estamos haciendo bastante</a:t>
            </a:r>
            <a:r>
              <a:rPr lang="es-PE" b="1" dirty="0" smtClean="0">
                <a:solidFill>
                  <a:srgbClr val="FF7C80"/>
                </a:solidFill>
              </a:rPr>
              <a:t>.</a:t>
            </a:r>
          </a:p>
          <a:p>
            <a:r>
              <a:rPr lang="es-PE" b="1" dirty="0">
                <a:solidFill>
                  <a:srgbClr val="FF7C80"/>
                </a:solidFill>
              </a:rPr>
              <a:t/>
            </a:r>
            <a:br>
              <a:rPr lang="es-PE" b="1" dirty="0">
                <a:solidFill>
                  <a:srgbClr val="FF7C80"/>
                </a:solidFill>
              </a:rPr>
            </a:br>
            <a:r>
              <a:rPr lang="es-PE" b="1" dirty="0">
                <a:solidFill>
                  <a:srgbClr val="FF7C80"/>
                </a:solidFill>
              </a:rPr>
              <a:t>¿Qué haces tú en casa…? </a:t>
            </a:r>
            <a:br>
              <a:rPr lang="es-PE" b="1" dirty="0">
                <a:solidFill>
                  <a:srgbClr val="FF7C80"/>
                </a:solidFill>
              </a:rPr>
            </a:br>
            <a:endParaRPr lang="es-PE" b="1" dirty="0">
              <a:solidFill>
                <a:srgbClr val="FF7C80"/>
              </a:solidFill>
            </a:endParaRPr>
          </a:p>
        </p:txBody>
      </p:sp>
    </p:spTree>
    <p:extLst>
      <p:ext uri="{BB962C8B-B14F-4D97-AF65-F5344CB8AC3E}">
        <p14:creationId xmlns:p14="http://schemas.microsoft.com/office/powerpoint/2010/main" val="74269846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568952" cy="490066"/>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TRANSPORT | </a:t>
            </a:r>
            <a:r>
              <a:rPr lang="es-PE" sz="2400" b="1" dirty="0" smtClean="0"/>
              <a:t>TRANSPORTE</a:t>
            </a:r>
            <a:endParaRPr lang="es-PE" sz="2400" b="1" dirty="0"/>
          </a:p>
        </p:txBody>
      </p:sp>
      <p:pic>
        <p:nvPicPr>
          <p:cNvPr id="12290" name="Picture 2" descr="C:\Users\lesponda\Pictures\trans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56" y="1037284"/>
            <a:ext cx="2595163" cy="49713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56419" y="1260817"/>
            <a:ext cx="6280077" cy="4801314"/>
          </a:xfrm>
          <a:prstGeom prst="rect">
            <a:avLst/>
          </a:prstGeom>
        </p:spPr>
        <p:txBody>
          <a:bodyPr wrap="square">
            <a:spAutoFit/>
          </a:bodyPr>
          <a:lstStyle/>
          <a:p>
            <a:pPr algn="just"/>
            <a:r>
              <a:rPr lang="es-PE" dirty="0"/>
              <a:t>Como todos sabemos, la quema de combustibles fósiles</a:t>
            </a:r>
            <a:br>
              <a:rPr lang="es-PE" dirty="0"/>
            </a:br>
            <a:r>
              <a:rPr lang="es-PE" dirty="0"/>
              <a:t>como el petróleo es uno de los mayores productores de</a:t>
            </a:r>
            <a:br>
              <a:rPr lang="es-PE" dirty="0"/>
            </a:br>
            <a:r>
              <a:rPr lang="es-PE" dirty="0"/>
              <a:t>dióxido de carbono, el más abundante de los gases de</a:t>
            </a:r>
            <a:br>
              <a:rPr lang="es-PE" dirty="0"/>
            </a:br>
            <a:r>
              <a:rPr lang="es-PE" dirty="0"/>
              <a:t>efecto invernadero</a:t>
            </a:r>
            <a:r>
              <a:rPr lang="es-PE" b="1" dirty="0">
                <a:solidFill>
                  <a:srgbClr val="FF7C80"/>
                </a:solidFill>
              </a:rPr>
              <a:t>. </a:t>
            </a:r>
            <a:endParaRPr lang="es-PE" b="1" dirty="0" smtClean="0">
              <a:solidFill>
                <a:srgbClr val="FF7C80"/>
              </a:solidFill>
            </a:endParaRPr>
          </a:p>
          <a:p>
            <a:pPr algn="just"/>
            <a:r>
              <a:rPr lang="es-PE" b="1" dirty="0" smtClean="0">
                <a:solidFill>
                  <a:srgbClr val="FF7C80"/>
                </a:solidFill>
              </a:rPr>
              <a:t>La </a:t>
            </a:r>
            <a:r>
              <a:rPr lang="es-PE" b="1" dirty="0">
                <a:solidFill>
                  <a:srgbClr val="FF7C80"/>
                </a:solidFill>
              </a:rPr>
              <a:t>cantidad de emisiones de CO2 </a:t>
            </a:r>
            <a:r>
              <a:rPr lang="es-PE" b="1" dirty="0" err="1" smtClean="0">
                <a:solidFill>
                  <a:srgbClr val="FF7C80"/>
                </a:solidFill>
              </a:rPr>
              <a:t>seha</a:t>
            </a:r>
            <a:r>
              <a:rPr lang="es-PE" b="1" dirty="0" smtClean="0">
                <a:solidFill>
                  <a:srgbClr val="FF7C80"/>
                </a:solidFill>
              </a:rPr>
              <a:t> </a:t>
            </a:r>
            <a:r>
              <a:rPr lang="es-PE" b="1" dirty="0">
                <a:solidFill>
                  <a:srgbClr val="FF7C80"/>
                </a:solidFill>
              </a:rPr>
              <a:t>incrementado dramáticamente en los últimos </a:t>
            </a:r>
            <a:r>
              <a:rPr lang="es-PE" b="1" dirty="0" smtClean="0">
                <a:solidFill>
                  <a:srgbClr val="FF7C80"/>
                </a:solidFill>
              </a:rPr>
              <a:t>veinte años </a:t>
            </a:r>
            <a:r>
              <a:rPr lang="es-PE" b="1" dirty="0">
                <a:solidFill>
                  <a:srgbClr val="FF7C80"/>
                </a:solidFill>
              </a:rPr>
              <a:t>y esto está teniendo un impacto significativo </a:t>
            </a:r>
            <a:r>
              <a:rPr lang="es-PE" b="1" dirty="0" smtClean="0">
                <a:solidFill>
                  <a:srgbClr val="FF7C80"/>
                </a:solidFill>
              </a:rPr>
              <a:t>sobre el</a:t>
            </a:r>
            <a:r>
              <a:rPr lang="es-PE" b="1" dirty="0">
                <a:solidFill>
                  <a:srgbClr val="FF7C80"/>
                </a:solidFill>
              </a:rPr>
              <a:t> </a:t>
            </a:r>
            <a:r>
              <a:rPr lang="es-PE" b="1" dirty="0" smtClean="0">
                <a:solidFill>
                  <a:srgbClr val="FF7C80"/>
                </a:solidFill>
              </a:rPr>
              <a:t>calentamiento </a:t>
            </a:r>
            <a:r>
              <a:rPr lang="es-PE" b="1" dirty="0">
                <a:solidFill>
                  <a:srgbClr val="FF7C80"/>
                </a:solidFill>
              </a:rPr>
              <a:t>global. </a:t>
            </a:r>
            <a:endParaRPr lang="es-PE" b="1" dirty="0" smtClean="0">
              <a:solidFill>
                <a:srgbClr val="FF7C80"/>
              </a:solidFill>
            </a:endParaRPr>
          </a:p>
          <a:p>
            <a:pPr algn="just"/>
            <a:r>
              <a:rPr lang="es-PE" dirty="0" smtClean="0"/>
              <a:t>Debido </a:t>
            </a:r>
            <a:r>
              <a:rPr lang="es-PE" dirty="0"/>
              <a:t>al crecimiento </a:t>
            </a:r>
            <a:r>
              <a:rPr lang="es-PE" dirty="0" smtClean="0"/>
              <a:t>demográfico</a:t>
            </a:r>
            <a:r>
              <a:rPr lang="es-PE" dirty="0"/>
              <a:t> </a:t>
            </a:r>
            <a:r>
              <a:rPr lang="es-PE" dirty="0" smtClean="0"/>
              <a:t>y </a:t>
            </a:r>
            <a:r>
              <a:rPr lang="es-PE" dirty="0"/>
              <a:t>económico, hay cada vez más autos en las pistas y, </a:t>
            </a:r>
            <a:r>
              <a:rPr lang="es-PE" dirty="0" smtClean="0"/>
              <a:t>en consecuencia</a:t>
            </a:r>
            <a:r>
              <a:rPr lang="es-PE" dirty="0"/>
              <a:t>, hay más contaminación del aire y sonora</a:t>
            </a:r>
            <a:r>
              <a:rPr lang="es-PE" dirty="0" smtClean="0"/>
              <a:t>.	</a:t>
            </a:r>
            <a:r>
              <a:rPr lang="es-PE" dirty="0"/>
              <a:t/>
            </a:r>
            <a:br>
              <a:rPr lang="es-PE" dirty="0"/>
            </a:br>
            <a:r>
              <a:rPr lang="es-PE" dirty="0"/>
              <a:t/>
            </a:r>
            <a:br>
              <a:rPr lang="es-PE" dirty="0"/>
            </a:br>
            <a:r>
              <a:rPr lang="es-PE" b="1" dirty="0">
                <a:solidFill>
                  <a:srgbClr val="FF7C80"/>
                </a:solidFill>
              </a:rPr>
              <a:t>La Puerta de Transporte </a:t>
            </a:r>
            <a:r>
              <a:rPr lang="es-PE" dirty="0"/>
              <a:t>tiene como objetivo mitigar este</a:t>
            </a:r>
            <a:br>
              <a:rPr lang="es-PE" dirty="0"/>
            </a:br>
            <a:r>
              <a:rPr lang="es-PE" dirty="0"/>
              <a:t>impacto negativo a través de la reducción del número de</a:t>
            </a:r>
            <a:br>
              <a:rPr lang="es-PE" dirty="0"/>
            </a:br>
            <a:r>
              <a:rPr lang="es-PE" dirty="0"/>
              <a:t>vehículos que ingresan diariamente al colegio, de </a:t>
            </a:r>
            <a:r>
              <a:rPr lang="es-PE" dirty="0" smtClean="0"/>
              <a:t>900</a:t>
            </a:r>
            <a:r>
              <a:rPr lang="es-PE" dirty="0"/>
              <a:t/>
            </a:r>
            <a:br>
              <a:rPr lang="es-PE" dirty="0"/>
            </a:br>
            <a:r>
              <a:rPr lang="es-PE" dirty="0"/>
              <a:t>actualmente, a </a:t>
            </a:r>
            <a:r>
              <a:rPr lang="es-PE" dirty="0" smtClean="0"/>
              <a:t>300  </a:t>
            </a:r>
            <a:r>
              <a:rPr lang="es-PE" dirty="0"/>
              <a:t>en 2015</a:t>
            </a:r>
            <a:r>
              <a:rPr lang="es-PE" dirty="0" smtClean="0"/>
              <a:t>.	</a:t>
            </a:r>
            <a:r>
              <a:rPr lang="es-PE" dirty="0"/>
              <a:t/>
            </a:r>
            <a:br>
              <a:rPr lang="es-PE" dirty="0"/>
            </a:br>
            <a:endParaRPr lang="es-PE" dirty="0"/>
          </a:p>
        </p:txBody>
      </p:sp>
    </p:spTree>
    <p:extLst>
      <p:ext uri="{BB962C8B-B14F-4D97-AF65-F5344CB8AC3E}">
        <p14:creationId xmlns:p14="http://schemas.microsoft.com/office/powerpoint/2010/main" val="259213050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66" y="188640"/>
            <a:ext cx="8568952" cy="648072"/>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TRANSPORT | </a:t>
            </a:r>
            <a:r>
              <a:rPr lang="es-PE" sz="2400" b="1" dirty="0" smtClean="0"/>
              <a:t>TRANSPORTE</a:t>
            </a:r>
            <a:endParaRPr lang="es-PE" sz="2400" b="1" dirty="0"/>
          </a:p>
        </p:txBody>
      </p:sp>
      <p:pic>
        <p:nvPicPr>
          <p:cNvPr id="12290" name="Picture 2" descr="C:\Users\lesponda\Pictures\trans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22392"/>
            <a:ext cx="2595163" cy="49713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3808" y="1412776"/>
            <a:ext cx="6192688" cy="4801314"/>
          </a:xfrm>
          <a:prstGeom prst="rect">
            <a:avLst/>
          </a:prstGeom>
        </p:spPr>
        <p:txBody>
          <a:bodyPr wrap="square">
            <a:spAutoFit/>
          </a:bodyPr>
          <a:lstStyle/>
          <a:p>
            <a:r>
              <a:rPr lang="es-PE" dirty="0"/>
              <a:t>Una de nuestras estrategias para alcanzar esta meta es</a:t>
            </a:r>
            <a:br>
              <a:rPr lang="es-PE" dirty="0"/>
            </a:br>
            <a:r>
              <a:rPr lang="es-PE" dirty="0"/>
              <a:t>persuadir a más familias y al personal del colegio de </a:t>
            </a:r>
            <a:r>
              <a:rPr lang="es-PE" b="1" dirty="0" smtClean="0">
                <a:solidFill>
                  <a:srgbClr val="FF7C80"/>
                </a:solidFill>
              </a:rPr>
              <a:t>hacer car-pool</a:t>
            </a:r>
            <a:r>
              <a:rPr lang="es-PE" dirty="0"/>
              <a:t>. Si los </a:t>
            </a:r>
            <a:r>
              <a:rPr lang="es-PE" dirty="0" smtClean="0">
                <a:solidFill>
                  <a:srgbClr val="FF7C80"/>
                </a:solidFill>
              </a:rPr>
              <a:t>900</a:t>
            </a:r>
            <a:r>
              <a:rPr lang="es-PE" dirty="0" smtClean="0"/>
              <a:t> </a:t>
            </a:r>
            <a:r>
              <a:rPr lang="es-PE" dirty="0"/>
              <a:t>choferes que hay actualmente </a:t>
            </a:r>
            <a:r>
              <a:rPr lang="es-PE" dirty="0" smtClean="0"/>
              <a:t>hicieran car-pool </a:t>
            </a:r>
            <a:r>
              <a:rPr lang="es-PE" dirty="0"/>
              <a:t>con otro chofer, solo </a:t>
            </a:r>
            <a:r>
              <a:rPr lang="es-PE" dirty="0" smtClean="0">
                <a:solidFill>
                  <a:srgbClr val="FF7C80"/>
                </a:solidFill>
              </a:rPr>
              <a:t>450</a:t>
            </a:r>
            <a:r>
              <a:rPr lang="es-PE" dirty="0" smtClean="0"/>
              <a:t> </a:t>
            </a:r>
            <a:r>
              <a:rPr lang="es-PE" dirty="0"/>
              <a:t>vehículos ingresarían </a:t>
            </a:r>
            <a:r>
              <a:rPr lang="es-PE" dirty="0" smtClean="0"/>
              <a:t>al colegio </a:t>
            </a:r>
            <a:r>
              <a:rPr lang="es-PE" dirty="0"/>
              <a:t>cada día. El problema sería reducido a la mitad. ¡</a:t>
            </a:r>
            <a:r>
              <a:rPr lang="es-PE" dirty="0" smtClean="0"/>
              <a:t>Es tan </a:t>
            </a:r>
            <a:r>
              <a:rPr lang="es-PE" dirty="0"/>
              <a:t>simple como eso</a:t>
            </a:r>
            <a:r>
              <a:rPr lang="es-PE" dirty="0" smtClean="0"/>
              <a:t>!	</a:t>
            </a:r>
            <a:r>
              <a:rPr lang="es-PE" dirty="0"/>
              <a:t/>
            </a:r>
            <a:br>
              <a:rPr lang="es-PE" dirty="0"/>
            </a:br>
            <a:r>
              <a:rPr lang="es-PE" dirty="0"/>
              <a:t/>
            </a:r>
            <a:br>
              <a:rPr lang="es-PE" dirty="0"/>
            </a:br>
            <a:r>
              <a:rPr lang="es-PE" dirty="0"/>
              <a:t>Si a usted aún no se le ha ocurrido hacer </a:t>
            </a:r>
            <a:r>
              <a:rPr lang="es-PE" b="1" dirty="0"/>
              <a:t>car-pool</a:t>
            </a:r>
            <a:r>
              <a:rPr lang="es-PE" dirty="0"/>
              <a:t>, </a:t>
            </a:r>
            <a:endParaRPr lang="es-PE" dirty="0" smtClean="0"/>
          </a:p>
          <a:p>
            <a:r>
              <a:rPr lang="es-PE" dirty="0" smtClean="0"/>
              <a:t>solo piense en </a:t>
            </a:r>
            <a:r>
              <a:rPr lang="es-PE" dirty="0"/>
              <a:t>los beneficios colaterales</a:t>
            </a:r>
            <a:r>
              <a:rPr lang="es-PE" dirty="0" smtClean="0"/>
              <a:t>:	</a:t>
            </a:r>
            <a:r>
              <a:rPr lang="es-PE" dirty="0"/>
              <a:t/>
            </a:r>
            <a:br>
              <a:rPr lang="es-PE" dirty="0"/>
            </a:br>
            <a:r>
              <a:rPr lang="es-PE" b="1" dirty="0">
                <a:solidFill>
                  <a:srgbClr val="FF7C80"/>
                </a:solidFill>
              </a:rPr>
              <a:t>• Consumirá menos gasolina y por lo tanto </a:t>
            </a:r>
            <a:r>
              <a:rPr lang="es-PE" b="1" dirty="0" smtClean="0">
                <a:solidFill>
                  <a:srgbClr val="FF7C80"/>
                </a:solidFill>
              </a:rPr>
              <a:t>ahorrará</a:t>
            </a:r>
          </a:p>
          <a:p>
            <a:r>
              <a:rPr lang="es-PE" b="1" dirty="0">
                <a:solidFill>
                  <a:srgbClr val="FF7C80"/>
                </a:solidFill>
              </a:rPr>
              <a:t> </a:t>
            </a:r>
            <a:r>
              <a:rPr lang="es-PE" b="1" dirty="0" smtClean="0">
                <a:solidFill>
                  <a:srgbClr val="FF7C80"/>
                </a:solidFill>
              </a:rPr>
              <a:t> </a:t>
            </a:r>
            <a:r>
              <a:rPr lang="es-PE" b="1" dirty="0">
                <a:solidFill>
                  <a:srgbClr val="FF7C80"/>
                </a:solidFill>
              </a:rPr>
              <a:t>dinero</a:t>
            </a:r>
            <a:br>
              <a:rPr lang="es-PE" b="1" dirty="0">
                <a:solidFill>
                  <a:srgbClr val="FF7C80"/>
                </a:solidFill>
              </a:rPr>
            </a:br>
            <a:r>
              <a:rPr lang="es-PE" b="1" dirty="0" smtClean="0">
                <a:solidFill>
                  <a:srgbClr val="FF7C80"/>
                </a:solidFill>
              </a:rPr>
              <a:t>• Se </a:t>
            </a:r>
            <a:r>
              <a:rPr lang="es-PE" b="1" dirty="0">
                <a:solidFill>
                  <a:srgbClr val="FF7C80"/>
                </a:solidFill>
              </a:rPr>
              <a:t>reducirá la congestión de tráfico</a:t>
            </a:r>
            <a:br>
              <a:rPr lang="es-PE" b="1" dirty="0">
                <a:solidFill>
                  <a:srgbClr val="FF7C80"/>
                </a:solidFill>
              </a:rPr>
            </a:br>
            <a:r>
              <a:rPr lang="es-PE" b="1" dirty="0">
                <a:solidFill>
                  <a:srgbClr val="FF7C80"/>
                </a:solidFill>
              </a:rPr>
              <a:t>• Se librará del estrés de manejar</a:t>
            </a:r>
            <a:br>
              <a:rPr lang="es-PE" b="1" dirty="0">
                <a:solidFill>
                  <a:srgbClr val="FF7C80"/>
                </a:solidFill>
              </a:rPr>
            </a:br>
            <a:r>
              <a:rPr lang="es-PE" b="1" dirty="0">
                <a:solidFill>
                  <a:srgbClr val="FF7C80"/>
                </a:solidFill>
              </a:rPr>
              <a:t>• Ahorrará tiempo en los días en que no le toca </a:t>
            </a:r>
            <a:endParaRPr lang="es-PE" b="1" dirty="0" smtClean="0">
              <a:solidFill>
                <a:srgbClr val="FF7C80"/>
              </a:solidFill>
            </a:endParaRPr>
          </a:p>
          <a:p>
            <a:r>
              <a:rPr lang="es-PE" b="1" dirty="0">
                <a:solidFill>
                  <a:srgbClr val="FF7C80"/>
                </a:solidFill>
              </a:rPr>
              <a:t> </a:t>
            </a:r>
            <a:r>
              <a:rPr lang="es-PE" b="1" dirty="0" smtClean="0">
                <a:solidFill>
                  <a:srgbClr val="FF7C80"/>
                </a:solidFill>
              </a:rPr>
              <a:t> conducir</a:t>
            </a:r>
            <a:r>
              <a:rPr lang="es-PE" b="1" dirty="0">
                <a:solidFill>
                  <a:srgbClr val="FF7C80"/>
                </a:solidFill>
              </a:rPr>
              <a:t/>
            </a:r>
            <a:br>
              <a:rPr lang="es-PE" b="1" dirty="0">
                <a:solidFill>
                  <a:srgbClr val="FF7C80"/>
                </a:solidFill>
              </a:rPr>
            </a:br>
            <a:r>
              <a:rPr lang="es-PE" b="1" dirty="0">
                <a:solidFill>
                  <a:srgbClr val="FF7C80"/>
                </a:solidFill>
              </a:rPr>
              <a:t/>
            </a:r>
            <a:br>
              <a:rPr lang="es-PE" b="1" dirty="0">
                <a:solidFill>
                  <a:srgbClr val="FF7C80"/>
                </a:solidFill>
              </a:rPr>
            </a:br>
            <a:endParaRPr lang="es-PE" b="1" dirty="0">
              <a:solidFill>
                <a:srgbClr val="FF7C80"/>
              </a:solidFill>
            </a:endParaRPr>
          </a:p>
        </p:txBody>
      </p:sp>
    </p:spTree>
    <p:extLst>
      <p:ext uri="{BB962C8B-B14F-4D97-AF65-F5344CB8AC3E}">
        <p14:creationId xmlns:p14="http://schemas.microsoft.com/office/powerpoint/2010/main" val="8274829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568952" cy="576064"/>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TRANSPORT | </a:t>
            </a:r>
            <a:r>
              <a:rPr lang="es-PE" sz="2400" b="1" dirty="0" smtClean="0"/>
              <a:t>TRANSPORTE</a:t>
            </a:r>
            <a:endParaRPr lang="es-PE" sz="2400" b="1" dirty="0"/>
          </a:p>
        </p:txBody>
      </p:sp>
      <p:pic>
        <p:nvPicPr>
          <p:cNvPr id="12290" name="Picture 2" descr="C:\Users\lesponda\Pictures\trans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64" y="1124744"/>
            <a:ext cx="2595163" cy="49713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3808" y="1124744"/>
            <a:ext cx="6120680" cy="4801314"/>
          </a:xfrm>
          <a:prstGeom prst="rect">
            <a:avLst/>
          </a:prstGeom>
        </p:spPr>
        <p:txBody>
          <a:bodyPr wrap="square">
            <a:spAutoFit/>
          </a:bodyPr>
          <a:lstStyle/>
          <a:p>
            <a:r>
              <a:rPr lang="es-PE" dirty="0"/>
              <a:t>Otra de nuestras principales estrategias es alentar a más</a:t>
            </a:r>
            <a:br>
              <a:rPr lang="es-PE" dirty="0"/>
            </a:br>
            <a:r>
              <a:rPr lang="es-PE" dirty="0"/>
              <a:t>familias para que envíen a sus hijos al </a:t>
            </a:r>
            <a:r>
              <a:rPr lang="es-PE" b="1" dirty="0">
                <a:solidFill>
                  <a:srgbClr val="FF7C80"/>
                </a:solidFill>
              </a:rPr>
              <a:t>colegio en mini-buses.</a:t>
            </a:r>
            <a:r>
              <a:rPr lang="es-PE" dirty="0"/>
              <a:t/>
            </a:r>
            <a:br>
              <a:rPr lang="es-PE" dirty="0"/>
            </a:br>
            <a:r>
              <a:rPr lang="es-PE" dirty="0"/>
              <a:t>En la actualidad existen </a:t>
            </a:r>
            <a:r>
              <a:rPr lang="es-PE" b="1" dirty="0">
                <a:solidFill>
                  <a:srgbClr val="FF7C80"/>
                </a:solidFill>
              </a:rPr>
              <a:t>19 mini-buses </a:t>
            </a:r>
            <a:r>
              <a:rPr lang="es-PE" dirty="0"/>
              <a:t>que viajan a la </a:t>
            </a:r>
            <a:r>
              <a:rPr lang="es-PE" dirty="0" smtClean="0"/>
              <a:t>escuela y </a:t>
            </a:r>
            <a:r>
              <a:rPr lang="es-PE" dirty="0"/>
              <a:t>llevan a 198 niños. </a:t>
            </a:r>
            <a:r>
              <a:rPr lang="es-PE" b="1" dirty="0">
                <a:solidFill>
                  <a:srgbClr val="FF7C80"/>
                </a:solidFill>
              </a:rPr>
              <a:t>Si hubiese 20 más, ¡vendrían al </a:t>
            </a:r>
            <a:r>
              <a:rPr lang="es-PE" b="1" dirty="0" smtClean="0">
                <a:solidFill>
                  <a:srgbClr val="FF7C80"/>
                </a:solidFill>
              </a:rPr>
              <a:t>colegio 100 </a:t>
            </a:r>
            <a:r>
              <a:rPr lang="es-PE" b="1" dirty="0">
                <a:solidFill>
                  <a:srgbClr val="FF7C80"/>
                </a:solidFill>
              </a:rPr>
              <a:t>autos menos cada día!</a:t>
            </a:r>
            <a:br>
              <a:rPr lang="es-PE" b="1" dirty="0">
                <a:solidFill>
                  <a:srgbClr val="FF7C80"/>
                </a:solidFill>
              </a:rPr>
            </a:br>
            <a:r>
              <a:rPr lang="es-PE" dirty="0"/>
              <a:t/>
            </a:r>
            <a:br>
              <a:rPr lang="es-PE" dirty="0"/>
            </a:br>
            <a:r>
              <a:rPr lang="es-PE" dirty="0"/>
              <a:t>La calidad de nuestra vida a menudo se determina por las decisiones que tomamos.</a:t>
            </a:r>
            <a:br>
              <a:rPr lang="es-PE" dirty="0"/>
            </a:br>
            <a:r>
              <a:rPr lang="es-PE" dirty="0"/>
              <a:t/>
            </a:r>
            <a:br>
              <a:rPr lang="es-PE" dirty="0"/>
            </a:br>
            <a:r>
              <a:rPr lang="es-PE" dirty="0"/>
              <a:t>Elijamos mejorar la calidad de vida para todos en nuestra comunidad escolar y nuestro vecindario utilizando un menor número de vehículos para el transporte de nuestros hijos. </a:t>
            </a:r>
            <a:endParaRPr lang="es-PE" dirty="0" smtClean="0"/>
          </a:p>
          <a:p>
            <a:r>
              <a:rPr lang="es-PE" b="1" dirty="0" smtClean="0">
                <a:solidFill>
                  <a:srgbClr val="FF7C80"/>
                </a:solidFill>
              </a:rPr>
              <a:t>Son </a:t>
            </a:r>
            <a:r>
              <a:rPr lang="es-PE" b="1" dirty="0">
                <a:solidFill>
                  <a:srgbClr val="FF7C80"/>
                </a:solidFill>
              </a:rPr>
              <a:t>las generaciones futuras (es decir, nuestros hijos) las que se beneficiarán o no de las elecciones que hacemos ahora.</a:t>
            </a:r>
          </a:p>
        </p:txBody>
      </p:sp>
    </p:spTree>
    <p:extLst>
      <p:ext uri="{BB962C8B-B14F-4D97-AF65-F5344CB8AC3E}">
        <p14:creationId xmlns:p14="http://schemas.microsoft.com/office/powerpoint/2010/main" val="112286337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568952" cy="504056"/>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QUÍMICOS </a:t>
            </a:r>
            <a:r>
              <a:rPr lang="es-PE" sz="2400" b="1" dirty="0"/>
              <a:t>| </a:t>
            </a:r>
            <a:r>
              <a:rPr lang="es-PE" sz="2400" b="1" dirty="0" smtClean="0"/>
              <a:t>CHEMICALS</a:t>
            </a:r>
            <a:endParaRPr lang="es-PE" sz="2400" b="1" dirty="0"/>
          </a:p>
        </p:txBody>
      </p:sp>
      <p:sp>
        <p:nvSpPr>
          <p:cNvPr id="4" name="Rectangle 3"/>
          <p:cNvSpPr/>
          <p:nvPr/>
        </p:nvSpPr>
        <p:spPr>
          <a:xfrm>
            <a:off x="2482295" y="980728"/>
            <a:ext cx="6410185" cy="5632311"/>
          </a:xfrm>
          <a:prstGeom prst="rect">
            <a:avLst/>
          </a:prstGeom>
        </p:spPr>
        <p:txBody>
          <a:bodyPr wrap="square">
            <a:spAutoFit/>
          </a:bodyPr>
          <a:lstStyle/>
          <a:p>
            <a:r>
              <a:rPr lang="es-PE" dirty="0" smtClean="0"/>
              <a:t>El </a:t>
            </a:r>
            <a:r>
              <a:rPr lang="es-PE" dirty="0"/>
              <a:t>buen uso de los químicos presentes en nuestra vida diaria es muy importante, pues pueden convertirse en una fuente de contaminación del medio ambiente y causar enorme daño a nuestra salud</a:t>
            </a:r>
            <a:r>
              <a:rPr lang="es-PE" b="1" dirty="0">
                <a:solidFill>
                  <a:srgbClr val="FF7C80"/>
                </a:solidFill>
              </a:rPr>
              <a:t>. Entre los más perjudiciales tenemos a los cartuchos de tinta, tóner, baterías y pilas.</a:t>
            </a:r>
            <a:br>
              <a:rPr lang="es-PE" b="1" dirty="0">
                <a:solidFill>
                  <a:srgbClr val="FF7C80"/>
                </a:solidFill>
              </a:rPr>
            </a:br>
            <a:r>
              <a:rPr lang="es-PE" dirty="0"/>
              <a:t/>
            </a:r>
            <a:br>
              <a:rPr lang="es-PE" dirty="0"/>
            </a:br>
            <a:r>
              <a:rPr lang="es-PE" dirty="0"/>
              <a:t>¿Qué sucede cuando arrojamos a la basura las pilas usadas o los cartuchos de tinta?</a:t>
            </a:r>
            <a:br>
              <a:rPr lang="es-PE" dirty="0"/>
            </a:br>
            <a:r>
              <a:rPr lang="es-PE" dirty="0"/>
              <a:t/>
            </a:r>
            <a:br>
              <a:rPr lang="es-PE" dirty="0"/>
            </a:br>
            <a:r>
              <a:rPr lang="es-PE" dirty="0"/>
              <a:t>Pues </a:t>
            </a:r>
            <a:r>
              <a:rPr lang="es-PE" b="1" dirty="0">
                <a:solidFill>
                  <a:srgbClr val="FF7C80"/>
                </a:solidFill>
              </a:rPr>
              <a:t>una parte de sus componentes altamente tóxicos (como el mercurio y el cadmio de las pilas o plomo en el caso de las tintas) son absorbidos por la tierra contaminando el suelo y el agua, y la otra parte es liberada a la atmósfera en forma de gases contaminantes al quemarse la basura.</a:t>
            </a:r>
            <a:br>
              <a:rPr lang="es-PE" b="1" dirty="0">
                <a:solidFill>
                  <a:srgbClr val="FF7C80"/>
                </a:solidFill>
              </a:rPr>
            </a:br>
            <a:r>
              <a:rPr lang="es-PE" b="1" dirty="0">
                <a:solidFill>
                  <a:srgbClr val="FF7C80"/>
                </a:solidFill>
              </a:rPr>
              <a:t/>
            </a:r>
            <a:br>
              <a:rPr lang="es-PE" b="1" dirty="0">
                <a:solidFill>
                  <a:srgbClr val="FF7C80"/>
                </a:solidFill>
              </a:rPr>
            </a:br>
            <a:r>
              <a:rPr lang="es-PE" dirty="0"/>
              <a:t>Según estudios realizados</a:t>
            </a:r>
            <a:r>
              <a:rPr lang="es-PE" b="1" dirty="0">
                <a:solidFill>
                  <a:srgbClr val="FF7C80"/>
                </a:solidFill>
              </a:rPr>
              <a:t>, una sola pila común mal desechada es capaz de contaminar la cantidad de agua que una persona necesita durante toda su vida.</a:t>
            </a:r>
            <a:br>
              <a:rPr lang="es-PE" b="1" dirty="0">
                <a:solidFill>
                  <a:srgbClr val="FF7C80"/>
                </a:solidFill>
              </a:rPr>
            </a:br>
            <a:endParaRPr lang="es-PE" b="1" dirty="0">
              <a:solidFill>
                <a:srgbClr val="FF7C80"/>
              </a:solidFill>
            </a:endParaRPr>
          </a:p>
        </p:txBody>
      </p:sp>
      <p:pic>
        <p:nvPicPr>
          <p:cNvPr id="14338" name="Picture 2" descr="C:\Users\lesponda\Pictures\chemic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35968"/>
            <a:ext cx="2374791"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07137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579296" cy="936104"/>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s-PE" sz="3100" b="1" dirty="0">
                <a:solidFill>
                  <a:schemeClr val="bg2"/>
                </a:solidFill>
              </a:rPr>
              <a:t>Las Escuelas </a:t>
            </a:r>
            <a:r>
              <a:rPr lang="es-PE" b="1" dirty="0" smtClean="0">
                <a:solidFill>
                  <a:schemeClr val="bg2"/>
                </a:solidFill>
              </a:rPr>
              <a:t>EDS </a:t>
            </a:r>
            <a:r>
              <a:rPr lang="es-PE" sz="2700" b="1" dirty="0" smtClean="0">
                <a:solidFill>
                  <a:schemeClr val="bg2"/>
                </a:solidFill>
              </a:rPr>
              <a:t>(Educación para el Desarrollo  Sostenible)</a:t>
            </a:r>
            <a:endParaRPr lang="es-PE" sz="2700" b="1" dirty="0">
              <a:solidFill>
                <a:schemeClr val="bg2"/>
              </a:solidFill>
            </a:endParaRPr>
          </a:p>
        </p:txBody>
      </p:sp>
      <p:sp>
        <p:nvSpPr>
          <p:cNvPr id="3" name="Content Placeholder 2"/>
          <p:cNvSpPr>
            <a:spLocks noGrp="1"/>
          </p:cNvSpPr>
          <p:nvPr>
            <p:ph idx="1"/>
          </p:nvPr>
        </p:nvSpPr>
        <p:spPr>
          <a:xfrm>
            <a:off x="2987824" y="1916832"/>
            <a:ext cx="5976664" cy="3600400"/>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s-PE" dirty="0" smtClean="0">
                <a:solidFill>
                  <a:schemeClr val="bg1"/>
                </a:solidFill>
              </a:rPr>
              <a:t>Newton </a:t>
            </a:r>
            <a:r>
              <a:rPr lang="es-PE" dirty="0" err="1" smtClean="0">
                <a:solidFill>
                  <a:schemeClr val="bg1"/>
                </a:solidFill>
              </a:rPr>
              <a:t>College</a:t>
            </a:r>
            <a:r>
              <a:rPr lang="es-PE" dirty="0" smtClean="0">
                <a:solidFill>
                  <a:schemeClr val="bg1"/>
                </a:solidFill>
              </a:rPr>
              <a:t> considera </a:t>
            </a:r>
            <a:r>
              <a:rPr lang="es-PE" dirty="0">
                <a:solidFill>
                  <a:schemeClr val="bg1"/>
                </a:solidFill>
              </a:rPr>
              <a:t>la educación para el desarrollo sostenible </a:t>
            </a:r>
            <a:r>
              <a:rPr lang="es-PE" b="1" dirty="0">
                <a:solidFill>
                  <a:schemeClr val="bg1"/>
                </a:solidFill>
              </a:rPr>
              <a:t>(EDS) </a:t>
            </a:r>
            <a:r>
              <a:rPr lang="es-PE" dirty="0" smtClean="0">
                <a:solidFill>
                  <a:schemeClr val="bg1"/>
                </a:solidFill>
              </a:rPr>
              <a:t>como su </a:t>
            </a:r>
            <a:r>
              <a:rPr lang="es-PE" dirty="0">
                <a:solidFill>
                  <a:schemeClr val="bg1"/>
                </a:solidFill>
              </a:rPr>
              <a:t>principal objetivo. </a:t>
            </a:r>
            <a:endParaRPr lang="es-PE" dirty="0" smtClean="0">
              <a:solidFill>
                <a:schemeClr val="bg1"/>
              </a:solidFill>
            </a:endParaRPr>
          </a:p>
          <a:p>
            <a:pPr marL="0" indent="0">
              <a:buNone/>
            </a:pPr>
            <a:r>
              <a:rPr lang="es-PE" dirty="0" smtClean="0">
                <a:solidFill>
                  <a:schemeClr val="bg1"/>
                </a:solidFill>
              </a:rPr>
              <a:t>Enfatiza </a:t>
            </a:r>
            <a:r>
              <a:rPr lang="es-PE" dirty="0">
                <a:solidFill>
                  <a:schemeClr val="bg1"/>
                </a:solidFill>
              </a:rPr>
              <a:t>que la juventud es el actor principal en la EDS y que ésta es una responsabilidad conjunta de los padres, el colegio y los diferentes sectores de la </a:t>
            </a:r>
            <a:r>
              <a:rPr lang="es-PE" dirty="0" smtClean="0">
                <a:solidFill>
                  <a:schemeClr val="bg1"/>
                </a:solidFill>
              </a:rPr>
              <a:t>sociedad.</a:t>
            </a:r>
            <a:endParaRPr lang="es-PE" dirty="0">
              <a:solidFill>
                <a:schemeClr val="bg1"/>
              </a:solidFill>
            </a:endParaRPr>
          </a:p>
        </p:txBody>
      </p:sp>
      <p:pic>
        <p:nvPicPr>
          <p:cNvPr id="2052" name="Picture 4" descr="http://www.newton.edu.pe/admision_2012/img/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30536"/>
            <a:ext cx="2520280" cy="534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09806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568952" cy="576064"/>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QUÍMICOS | </a:t>
            </a:r>
            <a:r>
              <a:rPr lang="es-PE" sz="2400" b="1" dirty="0" smtClean="0"/>
              <a:t>CHEMICALS</a:t>
            </a:r>
            <a:endParaRPr lang="es-PE" sz="2400" b="1" dirty="0"/>
          </a:p>
        </p:txBody>
      </p:sp>
      <p:sp>
        <p:nvSpPr>
          <p:cNvPr id="4" name="Rectangle 3"/>
          <p:cNvSpPr/>
          <p:nvPr/>
        </p:nvSpPr>
        <p:spPr>
          <a:xfrm>
            <a:off x="2843808" y="980728"/>
            <a:ext cx="6120680" cy="5632311"/>
          </a:xfrm>
          <a:prstGeom prst="rect">
            <a:avLst/>
          </a:prstGeom>
        </p:spPr>
        <p:txBody>
          <a:bodyPr wrap="square">
            <a:spAutoFit/>
          </a:bodyPr>
          <a:lstStyle/>
          <a:p>
            <a:r>
              <a:rPr lang="es-PE" b="1" dirty="0" smtClean="0">
                <a:solidFill>
                  <a:srgbClr val="FF7C80"/>
                </a:solidFill>
              </a:rPr>
              <a:t>¿Qué se puede hacer para disminuir los efectos negativos de las pilas?</a:t>
            </a:r>
            <a:r>
              <a:rPr lang="es-PE" b="1" dirty="0">
                <a:solidFill>
                  <a:srgbClr val="FF7C80"/>
                </a:solidFill>
              </a:rPr>
              <a:t/>
            </a:r>
            <a:br>
              <a:rPr lang="es-PE" b="1" dirty="0">
                <a:solidFill>
                  <a:srgbClr val="FF7C80"/>
                </a:solidFill>
              </a:rPr>
            </a:br>
            <a:r>
              <a:rPr lang="es-PE" dirty="0"/>
              <a:t>• Reciclar las pilas.</a:t>
            </a:r>
            <a:br>
              <a:rPr lang="es-PE" dirty="0"/>
            </a:br>
            <a:r>
              <a:rPr lang="es-PE" dirty="0"/>
              <a:t>• No dejar las pilas al alcance de los niños.</a:t>
            </a:r>
            <a:br>
              <a:rPr lang="es-PE" dirty="0"/>
            </a:br>
            <a:r>
              <a:rPr lang="es-PE" dirty="0"/>
              <a:t>• No mezclar las pilas nuevas con las usadas porque </a:t>
            </a:r>
            <a:endParaRPr lang="es-PE" dirty="0" smtClean="0"/>
          </a:p>
          <a:p>
            <a:r>
              <a:rPr lang="es-PE" dirty="0"/>
              <a:t> </a:t>
            </a:r>
            <a:r>
              <a:rPr lang="es-PE" dirty="0" smtClean="0"/>
              <a:t> reduce </a:t>
            </a:r>
            <a:r>
              <a:rPr lang="es-PE" dirty="0"/>
              <a:t>la vida útil de ambas.</a:t>
            </a:r>
            <a:br>
              <a:rPr lang="es-PE" dirty="0"/>
            </a:br>
            <a:r>
              <a:rPr lang="es-PE" dirty="0"/>
              <a:t>• No quemar ningún tipo de pilas o baterías.</a:t>
            </a:r>
            <a:br>
              <a:rPr lang="es-PE" dirty="0"/>
            </a:br>
            <a:r>
              <a:rPr lang="es-PE" dirty="0"/>
              <a:t>• No utilizar aparatos a pilas cuando pueden ser </a:t>
            </a:r>
            <a:endParaRPr lang="es-PE" dirty="0" smtClean="0"/>
          </a:p>
          <a:p>
            <a:r>
              <a:rPr lang="es-PE" dirty="0"/>
              <a:t> </a:t>
            </a:r>
            <a:r>
              <a:rPr lang="es-PE" dirty="0" smtClean="0"/>
              <a:t> reemplazados </a:t>
            </a:r>
            <a:r>
              <a:rPr lang="es-PE" dirty="0"/>
              <a:t>por otros, utilizar </a:t>
            </a:r>
            <a:r>
              <a:rPr lang="es-PE" dirty="0" smtClean="0"/>
              <a:t>preferentemente</a:t>
            </a:r>
          </a:p>
          <a:p>
            <a:r>
              <a:rPr lang="es-PE" dirty="0" smtClean="0"/>
              <a:t>  aparatos  conectados </a:t>
            </a:r>
            <a:r>
              <a:rPr lang="es-PE" dirty="0"/>
              <a:t>a la red eléctrica.</a:t>
            </a:r>
            <a:br>
              <a:rPr lang="es-PE" dirty="0"/>
            </a:br>
            <a:r>
              <a:rPr lang="es-PE" dirty="0"/>
              <a:t>• No tirar las pilas al inodoro ya que más tarde llegan a </a:t>
            </a:r>
            <a:r>
              <a:rPr lang="es-PE" dirty="0" smtClean="0"/>
              <a:t>los</a:t>
            </a:r>
          </a:p>
          <a:p>
            <a:r>
              <a:rPr lang="es-PE" dirty="0"/>
              <a:t> </a:t>
            </a:r>
            <a:r>
              <a:rPr lang="es-PE" dirty="0" smtClean="0"/>
              <a:t> </a:t>
            </a:r>
            <a:r>
              <a:rPr lang="es-PE" dirty="0"/>
              <a:t>ríos o mar y contaminan el agua.</a:t>
            </a:r>
            <a:br>
              <a:rPr lang="es-PE" dirty="0"/>
            </a:br>
            <a:r>
              <a:rPr lang="es-PE" dirty="0"/>
              <a:t>• No juntarlas porque se concentran los riesgos.</a:t>
            </a:r>
            <a:br>
              <a:rPr lang="es-PE" dirty="0"/>
            </a:br>
            <a:r>
              <a:rPr lang="es-PE" dirty="0"/>
              <a:t/>
            </a:r>
            <a:br>
              <a:rPr lang="es-PE" dirty="0"/>
            </a:br>
            <a:r>
              <a:rPr lang="es-PE" dirty="0"/>
              <a:t>En ese sentido, nuestro objetivo dentro del Plan Verde es actuar dentro de lo que </a:t>
            </a:r>
            <a:r>
              <a:rPr lang="es-PE" b="1" dirty="0">
                <a:solidFill>
                  <a:srgbClr val="FF7C80"/>
                </a:solidFill>
              </a:rPr>
              <a:t>llamamos "Uso Adecuado de los Químicos" y "Tratamiento Responsable de los Desechos Químicos".</a:t>
            </a:r>
            <a:br>
              <a:rPr lang="es-PE" b="1" dirty="0">
                <a:solidFill>
                  <a:srgbClr val="FF7C80"/>
                </a:solidFill>
              </a:rPr>
            </a:br>
            <a:r>
              <a:rPr lang="es-PE" b="1" dirty="0">
                <a:solidFill>
                  <a:srgbClr val="FF7C80"/>
                </a:solidFill>
              </a:rPr>
              <a:t/>
            </a:r>
            <a:br>
              <a:rPr lang="es-PE" b="1" dirty="0">
                <a:solidFill>
                  <a:srgbClr val="FF7C80"/>
                </a:solidFill>
              </a:rPr>
            </a:br>
            <a:endParaRPr lang="es-PE" b="1" dirty="0">
              <a:solidFill>
                <a:srgbClr val="FF7C80"/>
              </a:solidFill>
            </a:endParaRPr>
          </a:p>
        </p:txBody>
      </p:sp>
      <p:pic>
        <p:nvPicPr>
          <p:cNvPr id="14338" name="Picture 2" descr="C:\Users\lesponda\Pictures\chemic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2374791"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58062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568952" cy="576064"/>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QUÍMICOS | </a:t>
            </a:r>
            <a:r>
              <a:rPr lang="es-PE" sz="2400" b="1" dirty="0" smtClean="0"/>
              <a:t>CHEMICALS</a:t>
            </a:r>
            <a:endParaRPr lang="es-PE" sz="2400" b="1" dirty="0"/>
          </a:p>
        </p:txBody>
      </p:sp>
      <p:sp>
        <p:nvSpPr>
          <p:cNvPr id="4" name="Rectangle 3"/>
          <p:cNvSpPr/>
          <p:nvPr/>
        </p:nvSpPr>
        <p:spPr>
          <a:xfrm>
            <a:off x="2626311" y="980728"/>
            <a:ext cx="6338177" cy="5632311"/>
          </a:xfrm>
          <a:prstGeom prst="rect">
            <a:avLst/>
          </a:prstGeom>
        </p:spPr>
        <p:txBody>
          <a:bodyPr wrap="square">
            <a:spAutoFit/>
          </a:bodyPr>
          <a:lstStyle/>
          <a:p>
            <a:r>
              <a:rPr lang="es-PE" dirty="0"/>
              <a:t>Así se ha avanzado en lo siguiente:</a:t>
            </a:r>
            <a:br>
              <a:rPr lang="es-PE" dirty="0"/>
            </a:br>
            <a:r>
              <a:rPr lang="es-PE" b="1" dirty="0">
                <a:solidFill>
                  <a:srgbClr val="FF7C80"/>
                </a:solidFill>
              </a:rPr>
              <a:t>La colocación de tachos de color rojo para el depósito de pilas y baterías usadas. Su destino final son las tiendas Wong, que las envían a un relleno sanitario especial ubicado en Chilca</a:t>
            </a:r>
            <a:r>
              <a:rPr lang="es-PE" dirty="0"/>
              <a:t>. El año pasado recogimos en el Colegio 45 kilos y este año 2011. Nuestra meta es duplicar esta cantidad.</a:t>
            </a:r>
            <a:br>
              <a:rPr lang="es-PE" dirty="0"/>
            </a:br>
            <a:r>
              <a:rPr lang="es-PE" dirty="0"/>
              <a:t/>
            </a:r>
            <a:br>
              <a:rPr lang="es-PE" dirty="0"/>
            </a:br>
            <a:r>
              <a:rPr lang="es-PE" dirty="0"/>
              <a:t>Las sustancias químicas contaminadas o solventes</a:t>
            </a:r>
            <a:br>
              <a:rPr lang="es-PE" dirty="0"/>
            </a:br>
            <a:r>
              <a:rPr lang="es-PE" dirty="0"/>
              <a:t>orgánicos que dañan el medio ambiente obtenidos luego de las </a:t>
            </a:r>
            <a:r>
              <a:rPr lang="es-PE" b="1" dirty="0">
                <a:solidFill>
                  <a:srgbClr val="FF7C80"/>
                </a:solidFill>
              </a:rPr>
              <a:t>prácticas de Ciencias se almacenan en recipientes especiales y son recogidos por la compañía Relima, especializada en este tema.</a:t>
            </a:r>
            <a:br>
              <a:rPr lang="es-PE" b="1" dirty="0">
                <a:solidFill>
                  <a:srgbClr val="FF7C80"/>
                </a:solidFill>
              </a:rPr>
            </a:br>
            <a:r>
              <a:rPr lang="es-PE" dirty="0"/>
              <a:t/>
            </a:r>
            <a:br>
              <a:rPr lang="es-PE" dirty="0"/>
            </a:br>
            <a:r>
              <a:rPr lang="es-PE" dirty="0"/>
              <a:t>En cuanto a los </a:t>
            </a:r>
            <a:r>
              <a:rPr lang="es-PE" b="1" dirty="0">
                <a:solidFill>
                  <a:srgbClr val="FF7C80"/>
                </a:solidFill>
              </a:rPr>
              <a:t>cartuchos de tinta y </a:t>
            </a:r>
            <a:r>
              <a:rPr lang="es-PE" b="1" dirty="0" err="1">
                <a:solidFill>
                  <a:srgbClr val="FF7C80"/>
                </a:solidFill>
              </a:rPr>
              <a:t>toners</a:t>
            </a:r>
            <a:r>
              <a:rPr lang="es-PE" b="1" dirty="0">
                <a:solidFill>
                  <a:srgbClr val="FF7C80"/>
                </a:solidFill>
              </a:rPr>
              <a:t> </a:t>
            </a:r>
            <a:r>
              <a:rPr lang="es-PE" dirty="0"/>
              <a:t>que se desechan, venimos participando en un programa llamado </a:t>
            </a:r>
            <a:r>
              <a:rPr lang="es-PE" b="1" dirty="0">
                <a:solidFill>
                  <a:srgbClr val="FF7C80"/>
                </a:solidFill>
              </a:rPr>
              <a:t>HP </a:t>
            </a:r>
            <a:r>
              <a:rPr lang="es-PE" b="1" dirty="0" err="1">
                <a:solidFill>
                  <a:srgbClr val="FF7C80"/>
                </a:solidFill>
              </a:rPr>
              <a:t>Planet</a:t>
            </a:r>
            <a:r>
              <a:rPr lang="es-PE" b="1" dirty="0">
                <a:solidFill>
                  <a:srgbClr val="FF7C80"/>
                </a:solidFill>
              </a:rPr>
              <a:t> </a:t>
            </a:r>
            <a:r>
              <a:rPr lang="es-PE" b="1" dirty="0" err="1">
                <a:solidFill>
                  <a:srgbClr val="FF7C80"/>
                </a:solidFill>
              </a:rPr>
              <a:t>Partners</a:t>
            </a:r>
            <a:r>
              <a:rPr lang="es-PE" b="1" dirty="0">
                <a:solidFill>
                  <a:srgbClr val="FF7C80"/>
                </a:solidFill>
              </a:rPr>
              <a:t> en donde la compañía HP recoge este material y lo recicla evitando la contaminación del Medio Ambiente con desechos plásticos. </a:t>
            </a:r>
            <a:br>
              <a:rPr lang="es-PE" b="1" dirty="0">
                <a:solidFill>
                  <a:srgbClr val="FF7C80"/>
                </a:solidFill>
              </a:rPr>
            </a:br>
            <a:endParaRPr lang="es-PE" b="1" dirty="0">
              <a:solidFill>
                <a:srgbClr val="FF7C80"/>
              </a:solidFill>
            </a:endParaRPr>
          </a:p>
        </p:txBody>
      </p:sp>
      <p:pic>
        <p:nvPicPr>
          <p:cNvPr id="14338" name="Picture 2" descr="C:\Users\lesponda\Pictures\chemic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2374791"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7913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172" y="90315"/>
            <a:ext cx="8784976" cy="792088"/>
          </a:xfrm>
        </p:spPr>
        <p:style>
          <a:lnRef idx="0">
            <a:schemeClr val="accent1"/>
          </a:lnRef>
          <a:fillRef idx="3">
            <a:schemeClr val="accent1"/>
          </a:fillRef>
          <a:effectRef idx="3">
            <a:schemeClr val="accent1"/>
          </a:effectRef>
          <a:fontRef idx="minor">
            <a:schemeClr val="lt1"/>
          </a:fontRef>
        </p:style>
        <p:txBody>
          <a:bodyPr>
            <a:noAutofit/>
          </a:bodyPr>
          <a:lstStyle/>
          <a:p>
            <a:pPr algn="ctr"/>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n-US" sz="2200" b="1" dirty="0" smtClean="0"/>
              <a:t>SALUD </a:t>
            </a:r>
            <a:r>
              <a:rPr lang="en-US" sz="2200" b="1" dirty="0"/>
              <a:t>Y SEGURIDAD </a:t>
            </a:r>
            <a:r>
              <a:rPr lang="en-US" sz="2200" b="1" dirty="0" smtClean="0"/>
              <a:t>| HEALTH </a:t>
            </a:r>
            <a:r>
              <a:rPr lang="en-US" sz="2200" b="1" dirty="0"/>
              <a:t>AND </a:t>
            </a:r>
            <a:r>
              <a:rPr lang="en-US" sz="2200" b="1" dirty="0" smtClean="0"/>
              <a:t>SAFETY</a:t>
            </a:r>
            <a:endParaRPr lang="es-PE" sz="2400" b="1" dirty="0"/>
          </a:p>
        </p:txBody>
      </p:sp>
      <p:pic>
        <p:nvPicPr>
          <p:cNvPr id="15362" name="Picture 2" descr="C:\Users\lesponda\Pictures\health%20and%20safe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16" y="1323877"/>
            <a:ext cx="2267420" cy="44813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36936" y="967131"/>
            <a:ext cx="6649978" cy="5632311"/>
          </a:xfrm>
          <a:prstGeom prst="rect">
            <a:avLst/>
          </a:prstGeom>
        </p:spPr>
        <p:txBody>
          <a:bodyPr wrap="square">
            <a:spAutoFit/>
          </a:bodyPr>
          <a:lstStyle/>
          <a:p>
            <a:r>
              <a:rPr lang="es-PE" dirty="0"/>
              <a:t>Desde siempre las sociedades y sus integrantes han alterado</a:t>
            </a:r>
            <a:br>
              <a:rPr lang="es-PE" dirty="0"/>
            </a:br>
            <a:r>
              <a:rPr lang="es-PE" dirty="0"/>
              <a:t>los ecosistemas y climas. </a:t>
            </a:r>
            <a:r>
              <a:rPr lang="es-PE" b="1" dirty="0">
                <a:solidFill>
                  <a:srgbClr val="FF7C80"/>
                </a:solidFill>
              </a:rPr>
              <a:t>Hoy en día la influencia del </a:t>
            </a:r>
            <a:r>
              <a:rPr lang="es-PE" b="1" dirty="0" smtClean="0">
                <a:solidFill>
                  <a:srgbClr val="FF7C80"/>
                </a:solidFill>
              </a:rPr>
              <a:t>ser humano </a:t>
            </a:r>
            <a:r>
              <a:rPr lang="es-PE" b="1" dirty="0">
                <a:solidFill>
                  <a:srgbClr val="FF7C80"/>
                </a:solidFill>
              </a:rPr>
              <a:t>ha alcanzado escala mundial, y ahora más que nunca el calentamiento global nos vuelve conscientes de que la buena salud de las personas dependerá de que los </a:t>
            </a:r>
            <a:r>
              <a:rPr lang="es-PE" b="1" dirty="0" smtClean="0">
                <a:solidFill>
                  <a:srgbClr val="FF7C80"/>
                </a:solidFill>
              </a:rPr>
              <a:t>sistemas ecológicos </a:t>
            </a:r>
            <a:r>
              <a:rPr lang="es-PE" b="1" dirty="0">
                <a:solidFill>
                  <a:srgbClr val="FF7C80"/>
                </a:solidFill>
              </a:rPr>
              <a:t>se mantengan en buen funcionamiento</a:t>
            </a:r>
            <a:r>
              <a:rPr lang="es-PE" b="1" dirty="0" smtClean="0">
                <a:solidFill>
                  <a:srgbClr val="FF7C80"/>
                </a:solidFill>
              </a:rPr>
              <a:t>.</a:t>
            </a:r>
            <a:r>
              <a:rPr lang="es-PE" dirty="0"/>
              <a:t/>
            </a:r>
            <a:br>
              <a:rPr lang="es-PE" dirty="0"/>
            </a:br>
            <a:r>
              <a:rPr lang="es-PE" dirty="0"/>
              <a:t>El nuevo reto entonces es saber llevar a cabo las mejores</a:t>
            </a:r>
            <a:br>
              <a:rPr lang="es-PE" dirty="0"/>
            </a:br>
            <a:r>
              <a:rPr lang="es-PE" dirty="0"/>
              <a:t>alternativas para "proteger" nuestra salud</a:t>
            </a:r>
            <a:r>
              <a:rPr lang="es-PE" b="1" dirty="0">
                <a:solidFill>
                  <a:srgbClr val="FF7C80"/>
                </a:solidFill>
              </a:rPr>
              <a:t>. En el colegio quisimos iniciar un trabajo que dejara un aprendizaje en nuestros alumnos. "Comer sano" y "hacer deporte", </a:t>
            </a:r>
            <a:r>
              <a:rPr lang="es-PE" dirty="0"/>
              <a:t>ya que mantener un estándar de comida balanceada propio </a:t>
            </a:r>
            <a:r>
              <a:rPr lang="es-PE" dirty="0" smtClean="0"/>
              <a:t>de alumnos </a:t>
            </a:r>
            <a:r>
              <a:rPr lang="es-PE" dirty="0"/>
              <a:t>en edad escolar que tienen un alto nivel académico y un fuerte ritmo de trabajo, debe ser sostenido por </a:t>
            </a:r>
            <a:r>
              <a:rPr lang="es-PE" dirty="0" smtClean="0"/>
              <a:t>hábitos saludables</a:t>
            </a:r>
            <a:r>
              <a:rPr lang="es-PE" dirty="0"/>
              <a:t>.</a:t>
            </a:r>
            <a:br>
              <a:rPr lang="es-PE" dirty="0"/>
            </a:br>
            <a:r>
              <a:rPr lang="es-PE" dirty="0" smtClean="0"/>
              <a:t>Por </a:t>
            </a:r>
            <a:r>
              <a:rPr lang="es-PE" dirty="0"/>
              <a:t>esta razón es que en los diferentes departamentos del colegio venimos trabajando en instruirlos y brindarles herramientas para aprender alimentarse sanamente, acompañada de </a:t>
            </a:r>
            <a:r>
              <a:rPr lang="es-PE" dirty="0">
                <a:solidFill>
                  <a:srgbClr val="FF7C80"/>
                </a:solidFill>
              </a:rPr>
              <a:t>amplias opciones deportivas y actividades extra curriculares que van desde la natación hasta el yoga</a:t>
            </a:r>
            <a:r>
              <a:rPr lang="es-PE" dirty="0" smtClean="0">
                <a:solidFill>
                  <a:srgbClr val="FF7C80"/>
                </a:solidFill>
              </a:rPr>
              <a:t>.</a:t>
            </a:r>
            <a:endParaRPr lang="es-PE" dirty="0">
              <a:solidFill>
                <a:srgbClr val="FF7C80"/>
              </a:solidFill>
            </a:endParaRPr>
          </a:p>
        </p:txBody>
      </p:sp>
    </p:spTree>
    <p:extLst>
      <p:ext uri="{BB962C8B-B14F-4D97-AF65-F5344CB8AC3E}">
        <p14:creationId xmlns:p14="http://schemas.microsoft.com/office/powerpoint/2010/main" val="13955783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68" y="171585"/>
            <a:ext cx="8784976" cy="864096"/>
          </a:xfrm>
        </p:spPr>
        <p:style>
          <a:lnRef idx="0">
            <a:schemeClr val="accent1"/>
          </a:lnRef>
          <a:fillRef idx="3">
            <a:schemeClr val="accent1"/>
          </a:fillRef>
          <a:effectRef idx="3">
            <a:schemeClr val="accent1"/>
          </a:effectRef>
          <a:fontRef idx="minor">
            <a:schemeClr val="lt1"/>
          </a:fontRef>
        </p:style>
        <p:txBody>
          <a:bodyPr>
            <a:noAutofit/>
          </a:bodyPr>
          <a:lstStyle/>
          <a:p>
            <a:pPr algn="ctr"/>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n-US" sz="2200" b="1" dirty="0" smtClean="0"/>
              <a:t>SALUD </a:t>
            </a:r>
            <a:r>
              <a:rPr lang="en-US" sz="2200" b="1" dirty="0"/>
              <a:t>Y SEGURIDAD </a:t>
            </a:r>
            <a:r>
              <a:rPr lang="en-US" sz="2200" b="1" dirty="0" smtClean="0"/>
              <a:t>| HEALTH </a:t>
            </a:r>
            <a:r>
              <a:rPr lang="en-US" sz="2200" b="1" dirty="0"/>
              <a:t>AND </a:t>
            </a:r>
            <a:r>
              <a:rPr lang="en-US" sz="2200" b="1" dirty="0" smtClean="0"/>
              <a:t>SAFETY</a:t>
            </a:r>
            <a:endParaRPr lang="es-PE" sz="2400" b="1" dirty="0"/>
          </a:p>
        </p:txBody>
      </p:sp>
      <p:pic>
        <p:nvPicPr>
          <p:cNvPr id="15362" name="Picture 2" descr="C:\Users\lesponda\Pictures\health%20and%20safe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68" y="1340769"/>
            <a:ext cx="2222440" cy="4392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04408" y="1268760"/>
            <a:ext cx="6632088" cy="5324535"/>
          </a:xfrm>
          <a:prstGeom prst="rect">
            <a:avLst/>
          </a:prstGeom>
        </p:spPr>
        <p:txBody>
          <a:bodyPr wrap="square">
            <a:spAutoFit/>
          </a:bodyPr>
          <a:lstStyle/>
          <a:p>
            <a:r>
              <a:rPr lang="es-PE" sz="2000" dirty="0"/>
              <a:t>Además el colegio programa chequeos médicos periódicos, al que accede todo el personal con el fin de monitorear nuestro cuerpo y vivir en armonía</a:t>
            </a:r>
            <a:r>
              <a:rPr lang="es-PE" sz="2000" b="1" dirty="0">
                <a:solidFill>
                  <a:srgbClr val="FF7C80"/>
                </a:solidFill>
              </a:rPr>
              <a:t>. Así también se ha invertido en programas de "primeros auxilios" donde los profesores aprenden a asistir las emergencias.</a:t>
            </a:r>
            <a:br>
              <a:rPr lang="es-PE" sz="2000" b="1" dirty="0">
                <a:solidFill>
                  <a:srgbClr val="FF7C80"/>
                </a:solidFill>
              </a:rPr>
            </a:br>
            <a:r>
              <a:rPr lang="es-PE" sz="2000" dirty="0"/>
              <a:t/>
            </a:r>
            <a:br>
              <a:rPr lang="es-PE" sz="2000" dirty="0"/>
            </a:br>
            <a:r>
              <a:rPr lang="es-PE" sz="2000" b="1" dirty="0">
                <a:solidFill>
                  <a:srgbClr val="FF7C80"/>
                </a:solidFill>
              </a:rPr>
              <a:t>De esta manera, el grupo de Plan Verde resalta la </a:t>
            </a:r>
            <a:r>
              <a:rPr lang="es-PE" sz="2000" b="1" dirty="0" smtClean="0">
                <a:solidFill>
                  <a:srgbClr val="FF7C80"/>
                </a:solidFill>
              </a:rPr>
              <a:t>importancia de </a:t>
            </a:r>
            <a:r>
              <a:rPr lang="es-PE" sz="2000" b="1" dirty="0">
                <a:solidFill>
                  <a:srgbClr val="FF7C80"/>
                </a:solidFill>
              </a:rPr>
              <a:t>preservar una buena salud personal.</a:t>
            </a:r>
            <a:br>
              <a:rPr lang="es-PE" sz="2000" b="1" dirty="0">
                <a:solidFill>
                  <a:srgbClr val="FF7C80"/>
                </a:solidFill>
              </a:rPr>
            </a:br>
            <a:r>
              <a:rPr lang="es-PE" sz="2000" b="1" dirty="0">
                <a:solidFill>
                  <a:srgbClr val="FF7C80"/>
                </a:solidFill>
              </a:rPr>
              <a:t/>
            </a:r>
            <a:br>
              <a:rPr lang="es-PE" sz="2000" b="1" dirty="0">
                <a:solidFill>
                  <a:srgbClr val="FF7C80"/>
                </a:solidFill>
              </a:rPr>
            </a:br>
            <a:r>
              <a:rPr lang="es-PE" sz="2000" dirty="0"/>
              <a:t>Aplicar medidas de Seguridad en Newton </a:t>
            </a:r>
            <a:r>
              <a:rPr lang="es-PE" sz="2000" dirty="0" err="1"/>
              <a:t>College</a:t>
            </a:r>
            <a:r>
              <a:rPr lang="es-PE" sz="2000" dirty="0"/>
              <a:t> es </a:t>
            </a:r>
            <a:r>
              <a:rPr lang="es-PE" sz="2000" dirty="0" smtClean="0"/>
              <a:t>también conocer </a:t>
            </a:r>
            <a:r>
              <a:rPr lang="es-PE" sz="2000" dirty="0"/>
              <a:t>sobre </a:t>
            </a:r>
            <a:r>
              <a:rPr lang="es-PE" sz="2000" dirty="0">
                <a:solidFill>
                  <a:srgbClr val="FF7C80"/>
                </a:solidFill>
              </a:rPr>
              <a:t>"Educación Personal y Social" (PSE),</a:t>
            </a:r>
            <a:r>
              <a:rPr lang="es-PE" sz="2000" dirty="0"/>
              <a:t> es </a:t>
            </a:r>
            <a:r>
              <a:rPr lang="es-PE" sz="2000" dirty="0" smtClean="0"/>
              <a:t>decir buscamos </a:t>
            </a:r>
            <a:r>
              <a:rPr lang="es-PE" sz="2000" dirty="0"/>
              <a:t>que los alumnos aprendan a tomar conciencia </a:t>
            </a:r>
            <a:r>
              <a:rPr lang="es-PE" sz="2000" dirty="0" smtClean="0"/>
              <a:t>del respeto </a:t>
            </a:r>
            <a:r>
              <a:rPr lang="es-PE" sz="2000" dirty="0"/>
              <a:t>a sí mismos, enseñando que el respeto comienza por el conocimiento y aceptación personal y que sólo se puede apreciar lo que nos rodea si nos apreciamos primero a nosotros</a:t>
            </a:r>
            <a:r>
              <a:rPr lang="es-PE" sz="2000" dirty="0" smtClean="0"/>
              <a:t>.</a:t>
            </a:r>
            <a:endParaRPr lang="es-PE" sz="2000" dirty="0"/>
          </a:p>
        </p:txBody>
      </p:sp>
    </p:spTree>
    <p:extLst>
      <p:ext uri="{BB962C8B-B14F-4D97-AF65-F5344CB8AC3E}">
        <p14:creationId xmlns:p14="http://schemas.microsoft.com/office/powerpoint/2010/main" val="363184175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69838"/>
            <a:ext cx="8784976" cy="729481"/>
          </a:xfrm>
        </p:spPr>
        <p:style>
          <a:lnRef idx="0">
            <a:schemeClr val="accent1"/>
          </a:lnRef>
          <a:fillRef idx="3">
            <a:schemeClr val="accent1"/>
          </a:fillRef>
          <a:effectRef idx="3">
            <a:schemeClr val="accent1"/>
          </a:effectRef>
          <a:fontRef idx="minor">
            <a:schemeClr val="lt1"/>
          </a:fontRef>
        </p:style>
        <p:txBody>
          <a:bodyPr>
            <a:noAutofit/>
          </a:bodyPr>
          <a:lstStyle/>
          <a:p>
            <a:pPr algn="ctr"/>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n-US" sz="2200" b="1" dirty="0" smtClean="0"/>
              <a:t>SALUD </a:t>
            </a:r>
            <a:r>
              <a:rPr lang="en-US" sz="2200" b="1" dirty="0"/>
              <a:t>Y SEGURIDAD </a:t>
            </a:r>
            <a:r>
              <a:rPr lang="en-US" sz="2200" b="1" dirty="0" smtClean="0"/>
              <a:t>| HEALTH </a:t>
            </a:r>
            <a:r>
              <a:rPr lang="en-US" sz="2200" b="1" dirty="0"/>
              <a:t>AND </a:t>
            </a:r>
            <a:r>
              <a:rPr lang="en-US" sz="2200" b="1" dirty="0" smtClean="0"/>
              <a:t>SAFETY</a:t>
            </a:r>
            <a:endParaRPr lang="es-PE" sz="2400" b="1" dirty="0"/>
          </a:p>
        </p:txBody>
      </p:sp>
      <p:pic>
        <p:nvPicPr>
          <p:cNvPr id="15362" name="Picture 2" descr="C:\Users\lesponda\Pictures\health%20and%20safe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2" y="1392312"/>
            <a:ext cx="2372930" cy="46899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2442" y="1752113"/>
            <a:ext cx="6412046" cy="4247317"/>
          </a:xfrm>
          <a:prstGeom prst="rect">
            <a:avLst/>
          </a:prstGeom>
        </p:spPr>
        <p:txBody>
          <a:bodyPr wrap="square">
            <a:spAutoFit/>
          </a:bodyPr>
          <a:lstStyle/>
          <a:p>
            <a:pPr algn="just"/>
            <a:r>
              <a:rPr lang="es-PE" dirty="0"/>
              <a:t>De esta manera garantizamos la seguridad del bienestar</a:t>
            </a:r>
            <a:br>
              <a:rPr lang="es-PE" dirty="0"/>
            </a:br>
            <a:r>
              <a:rPr lang="es-PE" dirty="0"/>
              <a:t>individual y colectivo ya que nuestro programa de </a:t>
            </a:r>
            <a:r>
              <a:rPr lang="es-PE" b="1" dirty="0">
                <a:solidFill>
                  <a:srgbClr val="FF7C80"/>
                </a:solidFill>
              </a:rPr>
              <a:t>PSE</a:t>
            </a:r>
            <a:br>
              <a:rPr lang="es-PE" b="1" dirty="0">
                <a:solidFill>
                  <a:srgbClr val="FF7C80"/>
                </a:solidFill>
              </a:rPr>
            </a:br>
            <a:r>
              <a:rPr lang="es-PE" b="1" dirty="0">
                <a:solidFill>
                  <a:srgbClr val="FF7C80"/>
                </a:solidFill>
              </a:rPr>
              <a:t>promueve una cultura de prevención y hábitos de vida</a:t>
            </a:r>
            <a:br>
              <a:rPr lang="es-PE" b="1" dirty="0">
                <a:solidFill>
                  <a:srgbClr val="FF7C80"/>
                </a:solidFill>
              </a:rPr>
            </a:br>
            <a:r>
              <a:rPr lang="es-PE" b="1" dirty="0">
                <a:solidFill>
                  <a:srgbClr val="FF7C80"/>
                </a:solidFill>
              </a:rPr>
              <a:t>saludables que incluyen el conocimiento de la </a:t>
            </a:r>
            <a:r>
              <a:rPr lang="es-PE" b="1" dirty="0" smtClean="0">
                <a:solidFill>
                  <a:srgbClr val="FF7C80"/>
                </a:solidFill>
              </a:rPr>
              <a:t>sexualidad humana</a:t>
            </a:r>
            <a:r>
              <a:rPr lang="es-PE" b="1" dirty="0">
                <a:solidFill>
                  <a:srgbClr val="FF7C80"/>
                </a:solidFill>
              </a:rPr>
              <a:t>, la prevención del uso indebido de drogas, y campañas anti- </a:t>
            </a:r>
            <a:r>
              <a:rPr lang="es-PE" b="1" dirty="0" err="1">
                <a:solidFill>
                  <a:srgbClr val="FF7C80"/>
                </a:solidFill>
              </a:rPr>
              <a:t>bullying</a:t>
            </a:r>
            <a:r>
              <a:rPr lang="es-PE" b="1" dirty="0" smtClean="0">
                <a:solidFill>
                  <a:srgbClr val="FF7C80"/>
                </a:solidFill>
              </a:rPr>
              <a:t>.	</a:t>
            </a:r>
            <a:r>
              <a:rPr lang="es-PE" b="1" dirty="0">
                <a:solidFill>
                  <a:srgbClr val="FF7C80"/>
                </a:solidFill>
              </a:rPr>
              <a:t/>
            </a:r>
            <a:br>
              <a:rPr lang="es-PE" b="1" dirty="0">
                <a:solidFill>
                  <a:srgbClr val="FF7C80"/>
                </a:solidFill>
              </a:rPr>
            </a:br>
            <a:r>
              <a:rPr lang="es-PE" dirty="0"/>
              <a:t/>
            </a:r>
            <a:br>
              <a:rPr lang="es-PE" dirty="0"/>
            </a:br>
            <a:r>
              <a:rPr lang="es-PE" dirty="0"/>
              <a:t>Lograr una convivencia sostenible en el tiempo es otra de las metas de este programa, generando la conciencia de que todos somos responsables de cómo vivimos y de qué manera afectamos a los que viven con nosotros</a:t>
            </a:r>
            <a:r>
              <a:rPr lang="es-PE" dirty="0" smtClean="0"/>
              <a:t>.</a:t>
            </a:r>
          </a:p>
          <a:p>
            <a:pPr algn="just"/>
            <a:endParaRPr lang="es-PE" dirty="0"/>
          </a:p>
          <a:p>
            <a:pPr algn="just"/>
            <a:r>
              <a:rPr lang="es-PE" b="1" dirty="0" smtClean="0">
                <a:solidFill>
                  <a:srgbClr val="FF7C80"/>
                </a:solidFill>
              </a:rPr>
              <a:t> </a:t>
            </a:r>
            <a:r>
              <a:rPr lang="es-PE" b="1" dirty="0">
                <a:solidFill>
                  <a:srgbClr val="FF7C80"/>
                </a:solidFill>
              </a:rPr>
              <a:t>Así promovemos el desarrollo de un clima emocional positivo dentro del aula basado en el respeto y el diálogo para la resolución de conflictos. </a:t>
            </a:r>
          </a:p>
        </p:txBody>
      </p:sp>
    </p:spTree>
    <p:extLst>
      <p:ext uri="{BB962C8B-B14F-4D97-AF65-F5344CB8AC3E}">
        <p14:creationId xmlns:p14="http://schemas.microsoft.com/office/powerpoint/2010/main" val="247043084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44" y="188640"/>
            <a:ext cx="8784976" cy="504056"/>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COMPRAS </a:t>
            </a:r>
            <a:r>
              <a:rPr lang="es-PE" sz="2400" b="1" dirty="0"/>
              <a:t>| </a:t>
            </a:r>
            <a:r>
              <a:rPr lang="es-PE" sz="2400" b="1" dirty="0" smtClean="0"/>
              <a:t>PURCHASING</a:t>
            </a:r>
            <a:endParaRPr lang="es-PE" sz="2400" b="1" dirty="0"/>
          </a:p>
        </p:txBody>
      </p:sp>
      <p:sp>
        <p:nvSpPr>
          <p:cNvPr id="3" name="Rectangle 2"/>
          <p:cNvSpPr/>
          <p:nvPr/>
        </p:nvSpPr>
        <p:spPr>
          <a:xfrm>
            <a:off x="2552442" y="1412776"/>
            <a:ext cx="6196022" cy="369332"/>
          </a:xfrm>
          <a:prstGeom prst="rect">
            <a:avLst/>
          </a:prstGeom>
        </p:spPr>
        <p:txBody>
          <a:bodyPr wrap="square">
            <a:spAutoFit/>
          </a:bodyPr>
          <a:lstStyle/>
          <a:p>
            <a:pPr algn="just"/>
            <a:r>
              <a:rPr lang="es-PE" dirty="0" smtClean="0"/>
              <a:t>. </a:t>
            </a:r>
            <a:endParaRPr lang="es-PE" dirty="0"/>
          </a:p>
        </p:txBody>
      </p:sp>
      <p:pic>
        <p:nvPicPr>
          <p:cNvPr id="16386" name="Picture 2" descr="C:\Users\lesponda\Pictures\purcha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2542360"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36757" y="990738"/>
            <a:ext cx="6299739" cy="5909310"/>
          </a:xfrm>
          <a:prstGeom prst="rect">
            <a:avLst/>
          </a:prstGeom>
        </p:spPr>
        <p:txBody>
          <a:bodyPr wrap="square">
            <a:spAutoFit/>
          </a:bodyPr>
          <a:lstStyle/>
          <a:p>
            <a:r>
              <a:rPr lang="es-PE" dirty="0"/>
              <a:t>Colaborar con la conservación del medio ambiente es también ser más cuidadoso con el tipo de compras que realizamos. Desde nuestra posición como consumidores debemos apuntar a convertirnos en compradores </a:t>
            </a:r>
            <a:r>
              <a:rPr lang="es-PE" b="1" dirty="0">
                <a:solidFill>
                  <a:srgbClr val="FF7C80"/>
                </a:solidFill>
              </a:rPr>
              <a:t>"</a:t>
            </a:r>
            <a:r>
              <a:rPr lang="es-PE" b="1" dirty="0" err="1">
                <a:solidFill>
                  <a:srgbClr val="FF7C80"/>
                </a:solidFill>
              </a:rPr>
              <a:t>ecoamigables</a:t>
            </a:r>
            <a:r>
              <a:rPr lang="es-PE" b="1" dirty="0">
                <a:solidFill>
                  <a:srgbClr val="FF7C80"/>
                </a:solidFill>
              </a:rPr>
              <a:t>" </a:t>
            </a:r>
            <a:r>
              <a:rPr lang="es-PE" dirty="0"/>
              <a:t>informándonos acerca de qué productos son menos tóxicos y siendo conscientes a partir de ello de que podemos también modificar algunas elecciones al momento de elegir un producto y así evitar el daño de nuestro entorno.</a:t>
            </a:r>
            <a:br>
              <a:rPr lang="es-PE" dirty="0"/>
            </a:br>
            <a:r>
              <a:rPr lang="es-PE" dirty="0"/>
              <a:t/>
            </a:r>
            <a:br>
              <a:rPr lang="es-PE" dirty="0"/>
            </a:br>
            <a:r>
              <a:rPr lang="es-PE" dirty="0"/>
              <a:t>En la puerta de Compras del Plan Verde, hemos querido emplear esta idea eco-amigable y nuestras acciones se resumen en estos 3 puntos:</a:t>
            </a:r>
            <a:br>
              <a:rPr lang="es-PE" dirty="0"/>
            </a:br>
            <a:r>
              <a:rPr lang="es-PE" dirty="0"/>
              <a:t/>
            </a:r>
            <a:br>
              <a:rPr lang="es-PE" dirty="0"/>
            </a:br>
            <a:r>
              <a:rPr lang="es-PE" b="1" dirty="0">
                <a:solidFill>
                  <a:srgbClr val="FF7C80"/>
                </a:solidFill>
              </a:rPr>
              <a:t>1. Estamos realizando compras a proveedores que </a:t>
            </a:r>
            <a:r>
              <a:rPr lang="es-PE" b="1" dirty="0" smtClean="0">
                <a:solidFill>
                  <a:srgbClr val="FF7C80"/>
                </a:solidFill>
              </a:rPr>
              <a:t>están ubicados </a:t>
            </a:r>
            <a:r>
              <a:rPr lang="es-PE" b="1" dirty="0">
                <a:solidFill>
                  <a:srgbClr val="FF7C80"/>
                </a:solidFill>
              </a:rPr>
              <a:t>especialmente, en las zonas de La Molina, Ate y San Luis, distritos cercanos a nuestras oficinas. De esta manera conseguiremos reducir el consumo de combustible por estos vehículos, disminuyendo a su vez, la eliminación de gases tóxicos.</a:t>
            </a:r>
            <a:br>
              <a:rPr lang="es-PE" b="1" dirty="0">
                <a:solidFill>
                  <a:srgbClr val="FF7C80"/>
                </a:solidFill>
              </a:rPr>
            </a:br>
            <a:endParaRPr lang="es-PE" b="1" dirty="0">
              <a:solidFill>
                <a:srgbClr val="FF7C80"/>
              </a:solidFill>
            </a:endParaRPr>
          </a:p>
        </p:txBody>
      </p:sp>
    </p:spTree>
    <p:extLst>
      <p:ext uri="{BB962C8B-B14F-4D97-AF65-F5344CB8AC3E}">
        <p14:creationId xmlns:p14="http://schemas.microsoft.com/office/powerpoint/2010/main" val="142703054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44" y="188640"/>
            <a:ext cx="8784976" cy="620688"/>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MPRAS </a:t>
            </a:r>
            <a:r>
              <a:rPr lang="es-PE" sz="2400" b="1" dirty="0"/>
              <a:t>| </a:t>
            </a:r>
            <a:r>
              <a:rPr lang="es-PE" sz="2400" dirty="0" smtClean="0"/>
              <a:t>PURCHASING</a:t>
            </a:r>
            <a:endParaRPr lang="es-PE" sz="2400" b="1" dirty="0"/>
          </a:p>
        </p:txBody>
      </p:sp>
      <p:sp>
        <p:nvSpPr>
          <p:cNvPr id="3" name="Rectangle 2"/>
          <p:cNvSpPr/>
          <p:nvPr/>
        </p:nvSpPr>
        <p:spPr>
          <a:xfrm>
            <a:off x="2552442" y="1412776"/>
            <a:ext cx="6196022" cy="369332"/>
          </a:xfrm>
          <a:prstGeom prst="rect">
            <a:avLst/>
          </a:prstGeom>
        </p:spPr>
        <p:txBody>
          <a:bodyPr wrap="square">
            <a:spAutoFit/>
          </a:bodyPr>
          <a:lstStyle/>
          <a:p>
            <a:pPr algn="just"/>
            <a:r>
              <a:rPr lang="es-PE" dirty="0" smtClean="0"/>
              <a:t>. </a:t>
            </a:r>
            <a:endParaRPr lang="es-PE" dirty="0"/>
          </a:p>
        </p:txBody>
      </p:sp>
      <p:pic>
        <p:nvPicPr>
          <p:cNvPr id="16386" name="Picture 2" descr="C:\Users\lesponda\Pictures\purcha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4" y="1213822"/>
            <a:ext cx="2542360"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34314" y="1422841"/>
            <a:ext cx="6192688" cy="4524315"/>
          </a:xfrm>
          <a:prstGeom prst="rect">
            <a:avLst/>
          </a:prstGeom>
        </p:spPr>
        <p:txBody>
          <a:bodyPr wrap="square">
            <a:spAutoFit/>
          </a:bodyPr>
          <a:lstStyle/>
          <a:p>
            <a:r>
              <a:rPr lang="es-PE" dirty="0"/>
              <a:t>2. </a:t>
            </a:r>
            <a:r>
              <a:rPr lang="es-PE" b="1" dirty="0">
                <a:solidFill>
                  <a:srgbClr val="FF7C80"/>
                </a:solidFill>
              </a:rPr>
              <a:t>Estamos realizando compras para cubrir períodos </a:t>
            </a:r>
            <a:r>
              <a:rPr lang="es-PE" b="1" dirty="0" smtClean="0">
                <a:solidFill>
                  <a:srgbClr val="FF7C80"/>
                </a:solidFill>
              </a:rPr>
              <a:t>de consumos </a:t>
            </a:r>
            <a:r>
              <a:rPr lang="es-PE" b="1" dirty="0">
                <a:solidFill>
                  <a:srgbClr val="FF7C80"/>
                </a:solidFill>
              </a:rPr>
              <a:t>por 6 y 12 meses en los distintos rubros</a:t>
            </a:r>
            <a:r>
              <a:rPr lang="es-PE" dirty="0"/>
              <a:t>, algo </a:t>
            </a:r>
            <a:r>
              <a:rPr lang="es-PE" dirty="0" smtClean="0"/>
              <a:t>que nos </a:t>
            </a:r>
            <a:r>
              <a:rPr lang="es-PE" dirty="0"/>
              <a:t>permite reducir el consumo de energía de las personas y las máquinas, en las diversas áreas que intervienen en este proceso.</a:t>
            </a:r>
            <a:br>
              <a:rPr lang="es-PE" dirty="0"/>
            </a:br>
            <a:r>
              <a:rPr lang="es-PE" dirty="0"/>
              <a:t/>
            </a:r>
            <a:br>
              <a:rPr lang="es-PE" dirty="0"/>
            </a:br>
            <a:r>
              <a:rPr lang="es-PE" dirty="0"/>
              <a:t>3. </a:t>
            </a:r>
            <a:r>
              <a:rPr lang="es-PE" dirty="0" smtClean="0"/>
              <a:t>Desde el </a:t>
            </a:r>
            <a:r>
              <a:rPr lang="es-PE" dirty="0"/>
              <a:t>año </a:t>
            </a:r>
            <a:r>
              <a:rPr lang="es-PE" dirty="0" smtClean="0"/>
              <a:t>2010 </a:t>
            </a:r>
            <a:r>
              <a:rPr lang="es-PE" dirty="0"/>
              <a:t>hemos iniciado la </a:t>
            </a:r>
            <a:r>
              <a:rPr lang="es-PE" b="1" dirty="0">
                <a:solidFill>
                  <a:srgbClr val="FF7C80"/>
                </a:solidFill>
              </a:rPr>
              <a:t>adquisición de productos ecológicos, reemplazando paulatinamente a </a:t>
            </a:r>
            <a:r>
              <a:rPr lang="es-PE" dirty="0"/>
              <a:t>aquellos productos que no son convenientes para la adecuada conservación del medio ambiente, liberándola de sustancias toxicas.</a:t>
            </a:r>
            <a:br>
              <a:rPr lang="es-PE" dirty="0"/>
            </a:br>
            <a:r>
              <a:rPr lang="es-PE" dirty="0"/>
              <a:t/>
            </a:r>
            <a:br>
              <a:rPr lang="es-PE" dirty="0"/>
            </a:br>
            <a:r>
              <a:rPr lang="es-PE" dirty="0"/>
              <a:t>El equipo de trabajo de compras continuará desarrollando y profundizando los proyectos ya existentes y tiene como reto lograr estrategias que ayuden a modificar las costumbres de consumo de nuestros usuarios.</a:t>
            </a:r>
          </a:p>
        </p:txBody>
      </p:sp>
    </p:spTree>
    <p:extLst>
      <p:ext uri="{BB962C8B-B14F-4D97-AF65-F5344CB8AC3E}">
        <p14:creationId xmlns:p14="http://schemas.microsoft.com/office/powerpoint/2010/main" val="146215389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24" y="27549"/>
            <a:ext cx="8784976" cy="665147"/>
          </a:xfrm>
        </p:spPr>
        <p:style>
          <a:lnRef idx="0">
            <a:schemeClr val="accent1"/>
          </a:lnRef>
          <a:fillRef idx="3">
            <a:schemeClr val="accent1"/>
          </a:fillRef>
          <a:effectRef idx="3">
            <a:schemeClr val="accent1"/>
          </a:effectRef>
          <a:fontRef idx="minor">
            <a:schemeClr val="lt1"/>
          </a:fontRef>
        </p:style>
        <p:txBody>
          <a:bodyPr>
            <a:noAutofit/>
          </a:bodyPr>
          <a:lstStyle/>
          <a:p>
            <a:pPr algn="ctr"/>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ÁREAS VERDES | GREEN </a:t>
            </a:r>
            <a:r>
              <a:rPr lang="es-PE" sz="2400" b="1" dirty="0" smtClean="0"/>
              <a:t>AREAS</a:t>
            </a:r>
            <a:endParaRPr lang="es-PE" sz="2400" b="1" dirty="0"/>
          </a:p>
        </p:txBody>
      </p:sp>
      <p:pic>
        <p:nvPicPr>
          <p:cNvPr id="17410" name="Picture 2" descr="C:\Users\lesponda\Pictures\green%20ar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9"/>
            <a:ext cx="2318400" cy="46224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97912" y="884874"/>
            <a:ext cx="6538584" cy="5355312"/>
          </a:xfrm>
          <a:prstGeom prst="rect">
            <a:avLst/>
          </a:prstGeom>
        </p:spPr>
        <p:txBody>
          <a:bodyPr wrap="square">
            <a:spAutoFit/>
          </a:bodyPr>
          <a:lstStyle/>
          <a:p>
            <a:r>
              <a:rPr lang="es-PE" dirty="0" smtClean="0"/>
              <a:t>Desde </a:t>
            </a:r>
            <a:r>
              <a:rPr lang="es-PE" dirty="0"/>
              <a:t>sus inicios, Newton </a:t>
            </a:r>
            <a:r>
              <a:rPr lang="es-PE" dirty="0" err="1"/>
              <a:t>C</a:t>
            </a:r>
            <a:r>
              <a:rPr lang="es-PE" dirty="0" err="1" smtClean="0"/>
              <a:t>ollege</a:t>
            </a:r>
            <a:r>
              <a:rPr lang="es-PE" dirty="0" smtClean="0"/>
              <a:t> </a:t>
            </a:r>
            <a:r>
              <a:rPr lang="es-PE" dirty="0"/>
              <a:t>fue creado de loa intención de hacer de este centro educativo, </a:t>
            </a:r>
            <a:r>
              <a:rPr lang="es-PE" b="1" dirty="0">
                <a:solidFill>
                  <a:srgbClr val="FF7C80"/>
                </a:solidFill>
              </a:rPr>
              <a:t>que está rodeado de áridas colinas, un oasis de verdor y vida</a:t>
            </a:r>
            <a:r>
              <a:rPr lang="es-PE" b="1" dirty="0" smtClean="0">
                <a:solidFill>
                  <a:srgbClr val="FF7C80"/>
                </a:solidFill>
              </a:rPr>
              <a:t>.</a:t>
            </a:r>
          </a:p>
          <a:p>
            <a:endParaRPr lang="es-PE" dirty="0"/>
          </a:p>
          <a:p>
            <a:r>
              <a:rPr lang="es-PE" dirty="0"/>
              <a:t>Al poder  hacer uso del agua de una laguna vecina  esto se hace realidad y ahora hay en Newton </a:t>
            </a:r>
            <a:r>
              <a:rPr lang="es-PE" dirty="0" err="1"/>
              <a:t>College</a:t>
            </a:r>
            <a:r>
              <a:rPr lang="es-PE" dirty="0"/>
              <a:t> extensas áreas de césped árboles que bordean los caminos y veredas Newton </a:t>
            </a:r>
            <a:r>
              <a:rPr lang="es-PE" dirty="0" err="1"/>
              <a:t>College</a:t>
            </a:r>
            <a:r>
              <a:rPr lang="es-PE" dirty="0"/>
              <a:t> es un jardín de flores diversas ,las paredes  y muros tapizados con buganvillas que las adornan con sus vistosos colores</a:t>
            </a:r>
            <a:r>
              <a:rPr lang="es-PE" dirty="0" smtClean="0"/>
              <a:t>.</a:t>
            </a:r>
          </a:p>
          <a:p>
            <a:endParaRPr lang="es-PE" dirty="0"/>
          </a:p>
          <a:p>
            <a:r>
              <a:rPr lang="es-PE" dirty="0"/>
              <a:t>Hace dos años los alumnos de 5° grado de Primaria en la exposición del PYP se propusieron hacer de su colegio un área aún más verde. Entre las propuestas estaba la de crear un área de plantas medicinales etiquetados con sus respectivo nombres</a:t>
            </a:r>
            <a:r>
              <a:rPr lang="es-PE" dirty="0" smtClean="0"/>
              <a:t>.</a:t>
            </a:r>
          </a:p>
          <a:p>
            <a:endParaRPr lang="es-PE" dirty="0" smtClean="0"/>
          </a:p>
          <a:p>
            <a:r>
              <a:rPr lang="es-PE" dirty="0" smtClean="0"/>
              <a:t> </a:t>
            </a:r>
            <a:r>
              <a:rPr lang="es-PE" dirty="0"/>
              <a:t>Otro de los proyectos tenía los siguientes propósitos:</a:t>
            </a:r>
          </a:p>
          <a:p>
            <a:r>
              <a:rPr lang="es-PE" dirty="0"/>
              <a:t>Aumentar las áreas verdes alrededor del Colegio</a:t>
            </a:r>
            <a:r>
              <a:rPr lang="es-PE" dirty="0" smtClean="0"/>
              <a:t>.</a:t>
            </a:r>
            <a:endParaRPr lang="es-PE" dirty="0"/>
          </a:p>
        </p:txBody>
      </p:sp>
    </p:spTree>
    <p:extLst>
      <p:ext uri="{BB962C8B-B14F-4D97-AF65-F5344CB8AC3E}">
        <p14:creationId xmlns:p14="http://schemas.microsoft.com/office/powerpoint/2010/main" val="346911803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36" y="188640"/>
            <a:ext cx="8784976" cy="576064"/>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ÁREAS </a:t>
            </a:r>
            <a:r>
              <a:rPr lang="es-PE" sz="2400" b="1" dirty="0"/>
              <a:t>VERDES | GREEN </a:t>
            </a:r>
            <a:r>
              <a:rPr lang="es-PE" sz="2400" b="1" dirty="0" smtClean="0"/>
              <a:t>AREAS</a:t>
            </a:r>
            <a:endParaRPr lang="es-PE" sz="2400" b="1" dirty="0"/>
          </a:p>
        </p:txBody>
      </p:sp>
      <p:pic>
        <p:nvPicPr>
          <p:cNvPr id="17410" name="Picture 2" descr="C:\Users\lesponda\Pictures\green%20ar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2467850" cy="4920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7362" y="1268760"/>
            <a:ext cx="6389134" cy="5078313"/>
          </a:xfrm>
          <a:prstGeom prst="rect">
            <a:avLst/>
          </a:prstGeom>
        </p:spPr>
        <p:txBody>
          <a:bodyPr wrap="square">
            <a:spAutoFit/>
          </a:bodyPr>
          <a:lstStyle/>
          <a:p>
            <a:r>
              <a:rPr lang="es-PE" b="1" dirty="0" smtClean="0">
                <a:solidFill>
                  <a:srgbClr val="FF7C80"/>
                </a:solidFill>
              </a:rPr>
              <a:t>Ver </a:t>
            </a:r>
            <a:r>
              <a:rPr lang="es-PE" b="1" dirty="0">
                <a:solidFill>
                  <a:srgbClr val="FF7C80"/>
                </a:solidFill>
              </a:rPr>
              <a:t>como se podría implementar el concepto de «seres en desarrollo en las unidades de investigación en los  diferentes grados de primaria y cómo dar a los alumnos la oportunidad de experimentar en vivo el proceso de crecimiento de una planta</a:t>
            </a:r>
            <a:r>
              <a:rPr lang="es-PE" b="1" dirty="0" smtClean="0">
                <a:solidFill>
                  <a:srgbClr val="FF7C80"/>
                </a:solidFill>
              </a:rPr>
              <a:t>.</a:t>
            </a:r>
          </a:p>
          <a:p>
            <a:endParaRPr lang="es-PE" b="1" dirty="0">
              <a:solidFill>
                <a:srgbClr val="FF7C80"/>
              </a:solidFill>
            </a:endParaRPr>
          </a:p>
          <a:p>
            <a:r>
              <a:rPr lang="es-PE" dirty="0"/>
              <a:t>El resultado de este trabajo fue tener un área para vegetales y a su vez otra área techada donde se pudo </a:t>
            </a:r>
            <a:r>
              <a:rPr lang="es-PE" b="1" dirty="0">
                <a:solidFill>
                  <a:srgbClr val="FF7C80"/>
                </a:solidFill>
              </a:rPr>
              <a:t>hacer crecer vegetales usando el sistema hidropónico.</a:t>
            </a:r>
          </a:p>
          <a:p>
            <a:r>
              <a:rPr lang="es-PE" dirty="0"/>
              <a:t>Ahora diferentes grupos de alumnos de Primaria tienen la oportunidad durante el desarrollo de las unidades de investigación, </a:t>
            </a:r>
            <a:r>
              <a:rPr lang="es-PE" b="1" dirty="0">
                <a:solidFill>
                  <a:srgbClr val="FF7C80"/>
                </a:solidFill>
              </a:rPr>
              <a:t>de plantar, observar, cuidar y cosechar </a:t>
            </a:r>
            <a:r>
              <a:rPr lang="es-PE" dirty="0"/>
              <a:t>vegetales que pueden luego vender a sus amigos o familiares.</a:t>
            </a:r>
          </a:p>
          <a:p>
            <a:r>
              <a:rPr lang="es-PE" dirty="0"/>
              <a:t>El dinero obtenido de estos proyectos crea un fondo para otros proyectos verdes</a:t>
            </a:r>
            <a:r>
              <a:rPr lang="es-PE" b="1" dirty="0">
                <a:solidFill>
                  <a:srgbClr val="FF7C80"/>
                </a:solidFill>
              </a:rPr>
              <a:t>.  Así como resultado de este fondo se pudo comprar árboles para la formación de un eco- parque en el vecino distrito de </a:t>
            </a:r>
            <a:r>
              <a:rPr lang="es-PE" b="1" dirty="0" err="1">
                <a:solidFill>
                  <a:srgbClr val="FF7C80"/>
                </a:solidFill>
              </a:rPr>
              <a:t>Manchay</a:t>
            </a:r>
            <a:r>
              <a:rPr lang="es-PE" b="1" dirty="0">
                <a:solidFill>
                  <a:srgbClr val="FF7C80"/>
                </a:solidFill>
              </a:rPr>
              <a:t>.</a:t>
            </a:r>
          </a:p>
        </p:txBody>
      </p:sp>
    </p:spTree>
    <p:extLst>
      <p:ext uri="{BB962C8B-B14F-4D97-AF65-F5344CB8AC3E}">
        <p14:creationId xmlns:p14="http://schemas.microsoft.com/office/powerpoint/2010/main" val="28732860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p:spPr>
        <p:style>
          <a:lnRef idx="0">
            <a:schemeClr val="accent1"/>
          </a:lnRef>
          <a:fillRef idx="3">
            <a:schemeClr val="accent1"/>
          </a:fillRef>
          <a:effectRef idx="3">
            <a:schemeClr val="accent1"/>
          </a:effectRef>
          <a:fontRef idx="minor">
            <a:schemeClr val="lt1"/>
          </a:fontRef>
        </p:style>
        <p:txBody>
          <a:bodyPr>
            <a:noAutofit/>
          </a:bodyPr>
          <a:lstStyle/>
          <a:p>
            <a:pPr algn="ctr"/>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ARQUITECTURA VERDE |</a:t>
            </a:r>
            <a:br>
              <a:rPr lang="es-PE" sz="2400" b="1" dirty="0"/>
            </a:br>
            <a:r>
              <a:rPr lang="es-PE" sz="2400" b="1" dirty="0" smtClean="0"/>
              <a:t>GREEN ARCHITECTURE</a:t>
            </a:r>
            <a:endParaRPr lang="es-PE" sz="2400" b="1" dirty="0"/>
          </a:p>
        </p:txBody>
      </p:sp>
      <p:sp>
        <p:nvSpPr>
          <p:cNvPr id="5" name="Rectangle 4"/>
          <p:cNvSpPr/>
          <p:nvPr/>
        </p:nvSpPr>
        <p:spPr>
          <a:xfrm>
            <a:off x="2567941" y="1250357"/>
            <a:ext cx="6468555" cy="5355312"/>
          </a:xfrm>
          <a:prstGeom prst="rect">
            <a:avLst/>
          </a:prstGeom>
        </p:spPr>
        <p:txBody>
          <a:bodyPr wrap="square">
            <a:spAutoFit/>
          </a:bodyPr>
          <a:lstStyle/>
          <a:p>
            <a:r>
              <a:rPr lang="es-PE" b="1" dirty="0" smtClean="0">
                <a:solidFill>
                  <a:srgbClr val="FF7C80"/>
                </a:solidFill>
              </a:rPr>
              <a:t>¿</a:t>
            </a:r>
            <a:r>
              <a:rPr lang="es-PE" b="1" dirty="0">
                <a:solidFill>
                  <a:srgbClr val="FF7C80"/>
                </a:solidFill>
              </a:rPr>
              <a:t>Qué es una arquitectura verde?</a:t>
            </a:r>
          </a:p>
          <a:p>
            <a:r>
              <a:rPr lang="es-PE" dirty="0"/>
              <a:t>La arquitectura verde consiste en diseñar, construir y gestionar edificios que sean económicos y socialmente medioambientalmente sostenibles en todo ciclo de vida del edificio. </a:t>
            </a:r>
          </a:p>
          <a:p>
            <a:r>
              <a:rPr lang="es-PE" dirty="0"/>
              <a:t>¿Qué quiere decir esto? </a:t>
            </a:r>
          </a:p>
          <a:p>
            <a:r>
              <a:rPr lang="es-PE" b="1" dirty="0">
                <a:solidFill>
                  <a:srgbClr val="FF7C80"/>
                </a:solidFill>
              </a:rPr>
              <a:t>En primer lugar todos los edificios tienen un ciclo de vida, se elige un lugar donde será construido, se diseña, se construye, mantiene, modifica y finalmente se destruye.</a:t>
            </a:r>
          </a:p>
          <a:p>
            <a:r>
              <a:rPr lang="es-PE" dirty="0"/>
              <a:t>La arquitectura verde se puede incorporar en  edificios en cualquier etapa del ciclo de vida, pero los mayores beneficios se obtienen cuando son incorporados en la primera etapa</a:t>
            </a:r>
            <a:r>
              <a:rPr lang="es-PE" dirty="0" smtClean="0"/>
              <a:t>.</a:t>
            </a:r>
          </a:p>
          <a:p>
            <a:endParaRPr lang="es-PE" dirty="0"/>
          </a:p>
          <a:p>
            <a:r>
              <a:rPr lang="es-PE" dirty="0"/>
              <a:t>En segundo lugar:  Los edificios tienen un impacto en el medio ambiente. Ellos cambian el paisaje. Materiales y energía son usados en su construcción y trabajarlos y mantenerlos requieren el uso de energía, de agua, de otras fuentes dando  como resultado de ello  polución y basura</a:t>
            </a:r>
            <a:r>
              <a:rPr lang="es-PE" dirty="0" smtClean="0"/>
              <a:t>.</a:t>
            </a:r>
            <a:endParaRPr lang="es-PE" dirty="0"/>
          </a:p>
        </p:txBody>
      </p:sp>
      <p:pic>
        <p:nvPicPr>
          <p:cNvPr id="18434" name="Picture 2" descr="C:\Users\lesponda\Pictures\green%20archite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50357"/>
            <a:ext cx="2388429" cy="477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6508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35416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s-PE" dirty="0" smtClean="0">
                <a:solidFill>
                  <a:schemeClr val="bg1"/>
                </a:solidFill>
              </a:rPr>
              <a:t>Las Escuelas   </a:t>
            </a:r>
            <a:r>
              <a:rPr lang="es-PE" sz="5300" b="1" dirty="0" smtClean="0">
                <a:solidFill>
                  <a:schemeClr val="bg1"/>
                </a:solidFill>
              </a:rPr>
              <a:t>EDS</a:t>
            </a:r>
            <a:r>
              <a:rPr lang="es-PE" dirty="0" smtClean="0">
                <a:solidFill>
                  <a:schemeClr val="bg1"/>
                </a:solidFill>
              </a:rPr>
              <a:t/>
            </a:r>
            <a:br>
              <a:rPr lang="es-PE" dirty="0" smtClean="0">
                <a:solidFill>
                  <a:schemeClr val="bg1"/>
                </a:solidFill>
              </a:rPr>
            </a:br>
            <a:r>
              <a:rPr lang="es-PE" sz="3600" b="1" dirty="0" smtClean="0">
                <a:solidFill>
                  <a:schemeClr val="bg1"/>
                </a:solidFill>
              </a:rPr>
              <a:t>Educación para el Desarrollo  Sostenible</a:t>
            </a:r>
            <a:endParaRPr lang="es-PE" sz="3600" b="1" dirty="0">
              <a:solidFill>
                <a:schemeClr val="bg1"/>
              </a:solidFill>
            </a:endParaRPr>
          </a:p>
        </p:txBody>
      </p:sp>
      <p:sp>
        <p:nvSpPr>
          <p:cNvPr id="3" name="Content Placeholder 2"/>
          <p:cNvSpPr>
            <a:spLocks noGrp="1"/>
          </p:cNvSpPr>
          <p:nvPr>
            <p:ph idx="1"/>
          </p:nvPr>
        </p:nvSpPr>
        <p:spPr>
          <a:xfrm>
            <a:off x="251520" y="1844824"/>
            <a:ext cx="4392488" cy="4608512"/>
          </a:xfrm>
        </p:spPr>
        <p:style>
          <a:lnRef idx="1">
            <a:schemeClr val="accent1"/>
          </a:lnRef>
          <a:fillRef idx="2">
            <a:schemeClr val="accent1"/>
          </a:fillRef>
          <a:effectRef idx="1">
            <a:schemeClr val="accent1"/>
          </a:effectRef>
          <a:fontRef idx="minor">
            <a:schemeClr val="dk1"/>
          </a:fontRef>
        </p:style>
        <p:txBody>
          <a:bodyPr>
            <a:normAutofit/>
          </a:bodyPr>
          <a:lstStyle/>
          <a:p>
            <a:pPr marL="0" indent="0" algn="just">
              <a:buNone/>
            </a:pPr>
            <a:r>
              <a:rPr lang="es-PE" b="1" dirty="0">
                <a:solidFill>
                  <a:schemeClr val="bg1"/>
                </a:solidFill>
              </a:rPr>
              <a:t>La Historia de la </a:t>
            </a:r>
            <a:r>
              <a:rPr lang="es-PE" b="1" dirty="0" smtClean="0">
                <a:solidFill>
                  <a:schemeClr val="bg1"/>
                </a:solidFill>
              </a:rPr>
              <a:t>EDS:</a:t>
            </a:r>
          </a:p>
          <a:p>
            <a:pPr marL="0" indent="0">
              <a:buNone/>
            </a:pPr>
            <a:r>
              <a:rPr lang="es-PE" dirty="0" smtClean="0">
                <a:solidFill>
                  <a:schemeClr val="bg1"/>
                </a:solidFill>
              </a:rPr>
              <a:t>Desde </a:t>
            </a:r>
            <a:r>
              <a:rPr lang="es-PE" dirty="0">
                <a:solidFill>
                  <a:schemeClr val="bg1"/>
                </a:solidFill>
              </a:rPr>
              <a:t>1987, el desarrollo sostenible (DS) ha sido a menudo definido como la capacidad para </a:t>
            </a:r>
            <a:r>
              <a:rPr lang="es-PE" b="1" i="1" dirty="0">
                <a:solidFill>
                  <a:schemeClr val="bg1"/>
                </a:solidFill>
              </a:rPr>
              <a:t>"satisfacer las necesidades de la generación presente sin comprometer la capacidad de las generaciones futuras </a:t>
            </a:r>
            <a:r>
              <a:rPr lang="es-PE" b="1" i="1" dirty="0" smtClean="0">
                <a:solidFill>
                  <a:schemeClr val="bg1"/>
                </a:solidFill>
              </a:rPr>
              <a:t>para satisfacer </a:t>
            </a:r>
            <a:r>
              <a:rPr lang="es-PE" b="1" i="1" dirty="0">
                <a:solidFill>
                  <a:schemeClr val="bg1"/>
                </a:solidFill>
              </a:rPr>
              <a:t>sus </a:t>
            </a:r>
            <a:r>
              <a:rPr lang="es-PE" b="1" i="1" dirty="0" smtClean="0">
                <a:solidFill>
                  <a:schemeClr val="bg1"/>
                </a:solidFill>
              </a:rPr>
              <a:t>propias necesidades»	</a:t>
            </a:r>
            <a:r>
              <a:rPr lang="es-PE" sz="2200" dirty="0" smtClean="0">
                <a:solidFill>
                  <a:schemeClr val="bg1"/>
                </a:solidFill>
              </a:rPr>
              <a:t>                                             (</a:t>
            </a:r>
            <a:r>
              <a:rPr lang="es-PE" sz="2200" dirty="0">
                <a:solidFill>
                  <a:schemeClr val="bg1"/>
                </a:solidFill>
              </a:rPr>
              <a:t>Informe </a:t>
            </a:r>
            <a:r>
              <a:rPr lang="es-PE" sz="2200" dirty="0" smtClean="0">
                <a:solidFill>
                  <a:schemeClr val="bg1"/>
                </a:solidFill>
              </a:rPr>
              <a:t>Brundtland,1987).</a:t>
            </a:r>
            <a:endParaRPr lang="es-PE" dirty="0">
              <a:solidFill>
                <a:schemeClr val="bg1"/>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844824"/>
            <a:ext cx="4283295" cy="3204983"/>
          </a:xfrm>
          <a:prstGeom prst="rect">
            <a:avLst/>
          </a:prstGeom>
        </p:spPr>
      </p:pic>
    </p:spTree>
    <p:extLst>
      <p:ext uri="{BB962C8B-B14F-4D97-AF65-F5344CB8AC3E}">
        <p14:creationId xmlns:p14="http://schemas.microsoft.com/office/powerpoint/2010/main" val="230563955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792088"/>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ARQUITECTURA VERDE |</a:t>
            </a:r>
            <a:br>
              <a:rPr lang="es-PE" sz="2400" b="1" dirty="0"/>
            </a:br>
            <a:r>
              <a:rPr lang="es-PE" sz="2400" b="1" dirty="0" smtClean="0"/>
              <a:t>                                                    GREEN ARCHITECTURE</a:t>
            </a:r>
            <a:endParaRPr lang="es-PE" sz="2400" b="1" dirty="0"/>
          </a:p>
        </p:txBody>
      </p:sp>
      <p:sp>
        <p:nvSpPr>
          <p:cNvPr id="5" name="Rectangle 4"/>
          <p:cNvSpPr/>
          <p:nvPr/>
        </p:nvSpPr>
        <p:spPr>
          <a:xfrm>
            <a:off x="2647362" y="1268760"/>
            <a:ext cx="6264696" cy="4801314"/>
          </a:xfrm>
          <a:prstGeom prst="rect">
            <a:avLst/>
          </a:prstGeom>
        </p:spPr>
        <p:txBody>
          <a:bodyPr wrap="square">
            <a:spAutoFit/>
          </a:bodyPr>
          <a:lstStyle/>
          <a:p>
            <a:r>
              <a:rPr lang="es-PE" dirty="0" smtClean="0"/>
              <a:t>Lo </a:t>
            </a:r>
            <a:r>
              <a:rPr lang="es-PE" dirty="0"/>
              <a:t>menos que se puede lograr en  la arquitectura verde  es reducir la emisión de dióxido de carbono de residuos  sólidos y el uso de agua y energía</a:t>
            </a:r>
            <a:r>
              <a:rPr lang="es-PE" dirty="0" smtClean="0"/>
              <a:t>.</a:t>
            </a:r>
          </a:p>
          <a:p>
            <a:endParaRPr lang="es-PE" dirty="0"/>
          </a:p>
          <a:p>
            <a:r>
              <a:rPr lang="es-PE" dirty="0"/>
              <a:t>En el mejor de los casos podría conservar  y restaurar los recursos naturales y mejorar la calidad de agua y del aire</a:t>
            </a:r>
            <a:r>
              <a:rPr lang="es-PE" dirty="0" smtClean="0"/>
              <a:t>.</a:t>
            </a:r>
          </a:p>
          <a:p>
            <a:endParaRPr lang="es-PE" dirty="0"/>
          </a:p>
          <a:p>
            <a:r>
              <a:rPr lang="es-PE" dirty="0"/>
              <a:t>Tercero</a:t>
            </a:r>
            <a:r>
              <a:rPr lang="es-PE" b="1" dirty="0">
                <a:solidFill>
                  <a:srgbClr val="FF7C80"/>
                </a:solidFill>
              </a:rPr>
              <a:t>: los edificios tienen un impacto en la salud humana y productividad</a:t>
            </a:r>
            <a:r>
              <a:rPr lang="es-PE" b="1" dirty="0" smtClean="0">
                <a:solidFill>
                  <a:srgbClr val="FF7C80"/>
                </a:solidFill>
              </a:rPr>
              <a:t>.</a:t>
            </a:r>
            <a:endParaRPr lang="es-PE" b="1" dirty="0">
              <a:solidFill>
                <a:srgbClr val="FF7C80"/>
              </a:solidFill>
            </a:endParaRPr>
          </a:p>
          <a:p>
            <a:r>
              <a:rPr lang="es-PE" dirty="0"/>
              <a:t>Los beneficios de un Edificio Verde  son un  aumento en las comodidades y salud de sus ocupantes reducen el impacto negativo de una infraestructura local  en la comunidad y mejoras estéticas.</a:t>
            </a:r>
          </a:p>
          <a:p>
            <a:r>
              <a:rPr lang="es-PE" dirty="0"/>
              <a:t>En cuarto: </a:t>
            </a:r>
            <a:r>
              <a:rPr lang="es-PE" b="1" dirty="0">
                <a:solidFill>
                  <a:srgbClr val="FF7C80"/>
                </a:solidFill>
              </a:rPr>
              <a:t>El objetivo de la arquitectura ecológica es reducir los costos operativos, mejorar la </a:t>
            </a:r>
            <a:r>
              <a:rPr lang="es-PE" b="1" dirty="0" smtClean="0">
                <a:solidFill>
                  <a:srgbClr val="FF7C80"/>
                </a:solidFill>
              </a:rPr>
              <a:t>productividad  </a:t>
            </a:r>
            <a:r>
              <a:rPr lang="es-PE" b="1" dirty="0">
                <a:solidFill>
                  <a:srgbClr val="FF7C80"/>
                </a:solidFill>
              </a:rPr>
              <a:t>de los ocupantes y crear  o ampliar los mercados para los productos y servicios verdes</a:t>
            </a:r>
            <a:r>
              <a:rPr lang="es-PE" dirty="0" smtClean="0"/>
              <a:t>.</a:t>
            </a:r>
            <a:endParaRPr lang="es-PE" dirty="0"/>
          </a:p>
        </p:txBody>
      </p:sp>
      <p:pic>
        <p:nvPicPr>
          <p:cNvPr id="18434" name="Picture 2" descr="C:\Users\lesponda\Pictures\green%20archite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50357"/>
            <a:ext cx="2388429" cy="477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3595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11" y="188640"/>
            <a:ext cx="8784976" cy="936104"/>
          </a:xfrm>
        </p:spPr>
        <p:style>
          <a:lnRef idx="0">
            <a:schemeClr val="accent3"/>
          </a:lnRef>
          <a:fillRef idx="3">
            <a:schemeClr val="accent3"/>
          </a:fillRef>
          <a:effectRef idx="3">
            <a:schemeClr val="accent3"/>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ARQUITECTURA VERDE |</a:t>
            </a:r>
            <a:br>
              <a:rPr lang="es-PE" sz="2400" b="1" dirty="0"/>
            </a:br>
            <a:r>
              <a:rPr lang="es-PE" sz="2400" b="1" dirty="0" smtClean="0"/>
              <a:t>                                                    GREEN ARCHITECTURE</a:t>
            </a:r>
            <a:endParaRPr lang="es-PE" sz="2400" b="1" dirty="0"/>
          </a:p>
        </p:txBody>
      </p:sp>
      <p:sp>
        <p:nvSpPr>
          <p:cNvPr id="5" name="Rectangle 4"/>
          <p:cNvSpPr/>
          <p:nvPr/>
        </p:nvSpPr>
        <p:spPr>
          <a:xfrm>
            <a:off x="2423748" y="1484784"/>
            <a:ext cx="6620340" cy="4524315"/>
          </a:xfrm>
          <a:prstGeom prst="rect">
            <a:avLst/>
          </a:prstGeom>
        </p:spPr>
        <p:txBody>
          <a:bodyPr wrap="square">
            <a:spAutoFit/>
          </a:bodyPr>
          <a:lstStyle/>
          <a:p>
            <a:endParaRPr lang="es-PE" dirty="0"/>
          </a:p>
          <a:p>
            <a:r>
              <a:rPr lang="es-PE" b="1" dirty="0">
                <a:solidFill>
                  <a:srgbClr val="FF7C80"/>
                </a:solidFill>
              </a:rPr>
              <a:t>¿</a:t>
            </a:r>
            <a:r>
              <a:rPr lang="es-PE" b="1" dirty="0" smtClean="0">
                <a:solidFill>
                  <a:srgbClr val="FF7C80"/>
                </a:solidFill>
              </a:rPr>
              <a:t>Por qué? </a:t>
            </a:r>
            <a:r>
              <a:rPr lang="es-PE" b="1" dirty="0">
                <a:solidFill>
                  <a:srgbClr val="FF7C80"/>
                </a:solidFill>
              </a:rPr>
              <a:t>L</a:t>
            </a:r>
            <a:r>
              <a:rPr lang="es-PE" b="1" dirty="0" smtClean="0">
                <a:solidFill>
                  <a:srgbClr val="FF7C80"/>
                </a:solidFill>
              </a:rPr>
              <a:t>a </a:t>
            </a:r>
            <a:r>
              <a:rPr lang="es-PE" b="1" dirty="0">
                <a:solidFill>
                  <a:srgbClr val="FF7C80"/>
                </a:solidFill>
              </a:rPr>
              <a:t>Arquitectura verde en el Newton </a:t>
            </a:r>
            <a:r>
              <a:rPr lang="es-PE" b="1" dirty="0" err="1">
                <a:solidFill>
                  <a:srgbClr val="FF7C80"/>
                </a:solidFill>
              </a:rPr>
              <a:t>College</a:t>
            </a:r>
            <a:r>
              <a:rPr lang="es-PE" b="1" dirty="0" smtClean="0">
                <a:solidFill>
                  <a:srgbClr val="FF7C80"/>
                </a:solidFill>
              </a:rPr>
              <a:t>,</a:t>
            </a:r>
          </a:p>
          <a:p>
            <a:endParaRPr lang="es-PE" b="1" dirty="0" smtClean="0">
              <a:solidFill>
                <a:srgbClr val="FF7C80"/>
              </a:solidFill>
            </a:endParaRPr>
          </a:p>
          <a:p>
            <a:r>
              <a:rPr lang="es-PE" dirty="0" smtClean="0"/>
              <a:t>Estamos </a:t>
            </a:r>
            <a:r>
              <a:rPr lang="es-PE" dirty="0"/>
              <a:t>comprometidos para el desarrollo sostenible y los edificios han sido diseñados, construidos y manejados  para enseñar a los alumnos sobre los beneficios de  la vida sostenible (OFSTED 2008), También la LEED (Liderazgo en energía y diseño ambiental</a:t>
            </a:r>
            <a:r>
              <a:rPr lang="es-PE" dirty="0" smtClean="0"/>
              <a:t>)</a:t>
            </a:r>
          </a:p>
          <a:p>
            <a:endParaRPr lang="es-PE" dirty="0"/>
          </a:p>
          <a:p>
            <a:r>
              <a:rPr lang="es-PE" b="1" dirty="0" smtClean="0">
                <a:solidFill>
                  <a:srgbClr val="FF7C80"/>
                </a:solidFill>
              </a:rPr>
              <a:t> </a:t>
            </a:r>
            <a:r>
              <a:rPr lang="es-PE" b="1" dirty="0">
                <a:solidFill>
                  <a:srgbClr val="FF7C80"/>
                </a:solidFill>
              </a:rPr>
              <a:t>Ahora es posible en el Perú contar con su asesoramiento y evaluación para la arquitectura verde a </a:t>
            </a:r>
            <a:r>
              <a:rPr lang="es-PE" b="1" dirty="0" err="1" smtClean="0">
                <a:solidFill>
                  <a:srgbClr val="FF7C80"/>
                </a:solidFill>
              </a:rPr>
              <a:t>travéz</a:t>
            </a:r>
            <a:r>
              <a:rPr lang="es-PE" b="1" dirty="0" smtClean="0">
                <a:solidFill>
                  <a:srgbClr val="FF7C80"/>
                </a:solidFill>
              </a:rPr>
              <a:t> </a:t>
            </a:r>
            <a:r>
              <a:rPr lang="es-PE" b="1" dirty="0">
                <a:solidFill>
                  <a:srgbClr val="FF7C80"/>
                </a:solidFill>
              </a:rPr>
              <a:t>del «Perú Green </a:t>
            </a:r>
            <a:r>
              <a:rPr lang="es-PE" b="1" dirty="0" err="1">
                <a:solidFill>
                  <a:srgbClr val="FF7C80"/>
                </a:solidFill>
              </a:rPr>
              <a:t>Building</a:t>
            </a:r>
            <a:r>
              <a:rPr lang="es-PE" b="1" dirty="0">
                <a:solidFill>
                  <a:srgbClr val="FF7C80"/>
                </a:solidFill>
              </a:rPr>
              <a:t> </a:t>
            </a:r>
            <a:r>
              <a:rPr lang="es-PE" b="1" dirty="0" err="1">
                <a:solidFill>
                  <a:srgbClr val="FF7C80"/>
                </a:solidFill>
              </a:rPr>
              <a:t>Counsil</a:t>
            </a:r>
            <a:r>
              <a:rPr lang="es-PE" b="1" dirty="0">
                <a:solidFill>
                  <a:srgbClr val="FF7C80"/>
                </a:solidFill>
              </a:rPr>
              <a:t>».  </a:t>
            </a:r>
            <a:endParaRPr lang="es-PE" b="1" dirty="0" smtClean="0">
              <a:solidFill>
                <a:srgbClr val="FF7C80"/>
              </a:solidFill>
            </a:endParaRPr>
          </a:p>
          <a:p>
            <a:endParaRPr lang="es-PE" dirty="0"/>
          </a:p>
          <a:p>
            <a:r>
              <a:rPr lang="es-PE" dirty="0" smtClean="0"/>
              <a:t>Finalmente  </a:t>
            </a:r>
            <a:r>
              <a:rPr lang="es-PE" dirty="0"/>
              <a:t>Newton Construirá nuevos edificios  remodelará los existentes  en los próximos años , esta es una oportunidad ideal para la Construcción  Verde.</a:t>
            </a:r>
          </a:p>
        </p:txBody>
      </p:sp>
      <p:pic>
        <p:nvPicPr>
          <p:cNvPr id="18434" name="Picture 2" descr="C:\Users\lesponda\Pictures\green%20archite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86" y="1484784"/>
            <a:ext cx="2244234" cy="448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19626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504056"/>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ENERGÍA | </a:t>
            </a:r>
            <a:r>
              <a:rPr lang="es-PE" sz="2400" b="1" dirty="0" smtClean="0"/>
              <a:t>ENERGY</a:t>
            </a:r>
            <a:endParaRPr lang="es-PE" sz="2400" b="1" dirty="0"/>
          </a:p>
        </p:txBody>
      </p:sp>
      <p:sp>
        <p:nvSpPr>
          <p:cNvPr id="5" name="Rectangle 4"/>
          <p:cNvSpPr/>
          <p:nvPr/>
        </p:nvSpPr>
        <p:spPr>
          <a:xfrm>
            <a:off x="2627784" y="936251"/>
            <a:ext cx="6272215" cy="5355312"/>
          </a:xfrm>
          <a:prstGeom prst="rect">
            <a:avLst/>
          </a:prstGeom>
        </p:spPr>
        <p:txBody>
          <a:bodyPr wrap="square">
            <a:spAutoFit/>
          </a:bodyPr>
          <a:lstStyle/>
          <a:p>
            <a:r>
              <a:rPr lang="es-PE" dirty="0" smtClean="0"/>
              <a:t>EL </a:t>
            </a:r>
            <a:r>
              <a:rPr lang="es-PE" b="1" dirty="0">
                <a:solidFill>
                  <a:srgbClr val="FF7C80"/>
                </a:solidFill>
              </a:rPr>
              <a:t>Objetivo</a:t>
            </a:r>
            <a:r>
              <a:rPr lang="es-PE" dirty="0"/>
              <a:t> en este punto en el Plan Verde </a:t>
            </a:r>
            <a:r>
              <a:rPr lang="es-PE" b="1" dirty="0">
                <a:solidFill>
                  <a:srgbClr val="FF7C80"/>
                </a:solidFill>
              </a:rPr>
              <a:t>es encontrar la forma de reducir el consumo de energía en el Colegio Newton, sin considera el consumo de energía en el transporte.</a:t>
            </a:r>
          </a:p>
          <a:p>
            <a:r>
              <a:rPr lang="es-PE" dirty="0"/>
              <a:t> La energía se consume principalmente en forma de electricidad  gas y baterías</a:t>
            </a:r>
            <a:r>
              <a:rPr lang="es-PE" dirty="0" smtClean="0"/>
              <a:t>.</a:t>
            </a:r>
          </a:p>
          <a:p>
            <a:endParaRPr lang="es-PE" dirty="0"/>
          </a:p>
          <a:p>
            <a:r>
              <a:rPr lang="es-PE" dirty="0"/>
              <a:t>El Colegio Newton tiene dos cuentas  por consumo de electricidad, la Factura del gasto mayor proviene de las aulas  y la segunda del gasto del centro deportivo. </a:t>
            </a:r>
            <a:endParaRPr lang="es-PE" dirty="0" smtClean="0"/>
          </a:p>
          <a:p>
            <a:endParaRPr lang="es-PE" dirty="0"/>
          </a:p>
          <a:p>
            <a:r>
              <a:rPr lang="es-PE" dirty="0" smtClean="0"/>
              <a:t>El </a:t>
            </a:r>
            <a:r>
              <a:rPr lang="es-PE" dirty="0"/>
              <a:t>grafico muestra como el consumo de electricidad va variando durante los últimos 5 años  Durante este período se han llegado a utilizar alrededor de </a:t>
            </a:r>
            <a:r>
              <a:rPr lang="es-PE" b="1" dirty="0">
                <a:solidFill>
                  <a:srgbClr val="FF7C80"/>
                </a:solidFill>
              </a:rPr>
              <a:t>33,600 KW </a:t>
            </a:r>
            <a:r>
              <a:rPr lang="es-PE" dirty="0"/>
              <a:t>siendo el costo promedio mensual (2011) de </a:t>
            </a:r>
            <a:r>
              <a:rPr lang="es-PE" b="1" dirty="0">
                <a:solidFill>
                  <a:srgbClr val="FF7C80"/>
                </a:solidFill>
              </a:rPr>
              <a:t>10,590KW</a:t>
            </a:r>
            <a:r>
              <a:rPr lang="es-PE" dirty="0"/>
              <a:t>. En el gráfico también se puede observar el incremento en el consumo </a:t>
            </a:r>
            <a:r>
              <a:rPr lang="es-PE" b="1" dirty="0">
                <a:solidFill>
                  <a:srgbClr val="FF7C80"/>
                </a:solidFill>
              </a:rPr>
              <a:t>gracias </a:t>
            </a:r>
            <a:r>
              <a:rPr lang="es-PE" b="1" dirty="0" smtClean="0">
                <a:solidFill>
                  <a:srgbClr val="FF7C80"/>
                </a:solidFill>
              </a:rPr>
              <a:t> </a:t>
            </a:r>
            <a:r>
              <a:rPr lang="es-PE" b="1" dirty="0">
                <a:solidFill>
                  <a:srgbClr val="FF7C80"/>
                </a:solidFill>
              </a:rPr>
              <a:t>al uso de las computadoras  y proyectores en las aulas  desde el año 2008 </a:t>
            </a:r>
            <a:r>
              <a:rPr lang="es-PE" dirty="0"/>
              <a:t>, desde entonces las variaciones de consumo han sido mínimas</a:t>
            </a:r>
            <a:r>
              <a:rPr lang="es-PE" dirty="0" smtClean="0"/>
              <a:t>.</a:t>
            </a:r>
            <a:endParaRPr lang="es-PE" dirty="0"/>
          </a:p>
        </p:txBody>
      </p:sp>
      <p:pic>
        <p:nvPicPr>
          <p:cNvPr id="19458" name="Picture 2" descr="C:\Users\lesponda\Pictures\ene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14400"/>
            <a:ext cx="2232176" cy="438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45823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504056"/>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ENERGÍA | </a:t>
            </a:r>
            <a:r>
              <a:rPr lang="es-PE" sz="2400" b="1" dirty="0" smtClean="0"/>
              <a:t>ENERGY</a:t>
            </a:r>
            <a:endParaRPr lang="es-PE" sz="2400" b="1" dirty="0"/>
          </a:p>
        </p:txBody>
      </p:sp>
      <p:sp>
        <p:nvSpPr>
          <p:cNvPr id="5" name="Rectangle 4"/>
          <p:cNvSpPr/>
          <p:nvPr/>
        </p:nvSpPr>
        <p:spPr>
          <a:xfrm>
            <a:off x="2247580" y="936251"/>
            <a:ext cx="6716908" cy="5632311"/>
          </a:xfrm>
          <a:prstGeom prst="rect">
            <a:avLst/>
          </a:prstGeom>
        </p:spPr>
        <p:txBody>
          <a:bodyPr wrap="square">
            <a:spAutoFit/>
          </a:bodyPr>
          <a:lstStyle/>
          <a:p>
            <a:r>
              <a:rPr lang="es-PE" dirty="0" smtClean="0"/>
              <a:t>Para </a:t>
            </a:r>
            <a:r>
              <a:rPr lang="es-PE" dirty="0"/>
              <a:t>reducir el consumo de electricidad se han considerado tres enfoques:</a:t>
            </a:r>
          </a:p>
          <a:p>
            <a:pPr marL="285750" indent="-285750">
              <a:buFont typeface="Arial" pitchFamily="34" charset="0"/>
              <a:buChar char="•"/>
            </a:pPr>
            <a:r>
              <a:rPr lang="es-PE" b="1" dirty="0">
                <a:solidFill>
                  <a:srgbClr val="FF7C80"/>
                </a:solidFill>
              </a:rPr>
              <a:t>Producir electricidad  «in situ» usando paneles solares.</a:t>
            </a:r>
          </a:p>
          <a:p>
            <a:pPr marL="285750" indent="-285750">
              <a:buFont typeface="Arial" pitchFamily="34" charset="0"/>
              <a:buChar char="•"/>
            </a:pPr>
            <a:r>
              <a:rPr lang="es-PE" b="1" dirty="0">
                <a:solidFill>
                  <a:srgbClr val="FF7C80"/>
                </a:solidFill>
              </a:rPr>
              <a:t>Sustituir los tubos fluorescentes  por otros más eficientes y económicos.</a:t>
            </a:r>
          </a:p>
          <a:p>
            <a:pPr marL="285750" indent="-285750">
              <a:buFont typeface="Arial" pitchFamily="34" charset="0"/>
              <a:buChar char="•"/>
            </a:pPr>
            <a:r>
              <a:rPr lang="es-PE" b="1" dirty="0">
                <a:solidFill>
                  <a:srgbClr val="FF7C80"/>
                </a:solidFill>
              </a:rPr>
              <a:t>Controlar el desperdicio de electricidad apagando las luces y los aparatos cuando no están en uso. </a:t>
            </a:r>
          </a:p>
          <a:p>
            <a:r>
              <a:rPr lang="es-PE" dirty="0"/>
              <a:t>Se contrataron dos empresas para el estudio y obtención de energía eléctrica para el edificio </a:t>
            </a:r>
            <a:r>
              <a:rPr lang="es-PE" dirty="0" err="1"/>
              <a:t>Harriman</a:t>
            </a:r>
            <a:r>
              <a:rPr lang="es-PE" dirty="0"/>
              <a:t>  a través de energía </a:t>
            </a:r>
            <a:r>
              <a:rPr lang="es-PE" dirty="0" smtClean="0"/>
              <a:t>solar (paneles solares), Se </a:t>
            </a:r>
            <a:r>
              <a:rPr lang="es-PE" dirty="0"/>
              <a:t>calcula que el edificio </a:t>
            </a:r>
            <a:r>
              <a:rPr lang="es-PE" dirty="0" err="1"/>
              <a:t>Harriman</a:t>
            </a:r>
            <a:r>
              <a:rPr lang="es-PE" dirty="0"/>
              <a:t> consume alrededor del </a:t>
            </a:r>
            <a:r>
              <a:rPr lang="es-PE" b="1" dirty="0">
                <a:solidFill>
                  <a:srgbClr val="FF7C80"/>
                </a:solidFill>
              </a:rPr>
              <a:t>9% </a:t>
            </a:r>
            <a:r>
              <a:rPr lang="es-PE" dirty="0"/>
              <a:t>del consumo total del Colegio  que entre los años </a:t>
            </a:r>
            <a:r>
              <a:rPr lang="es-PE" b="1" dirty="0">
                <a:solidFill>
                  <a:srgbClr val="FF7C80"/>
                </a:solidFill>
              </a:rPr>
              <a:t>2009 y 2010 tuvo un costo de 11,500 al año.</a:t>
            </a:r>
            <a:r>
              <a:rPr lang="es-PE" dirty="0"/>
              <a:t> Los dos presupuestos de energía solar fueron de </a:t>
            </a:r>
            <a:r>
              <a:rPr lang="es-PE" b="1" dirty="0">
                <a:solidFill>
                  <a:srgbClr val="FF7C80"/>
                </a:solidFill>
              </a:rPr>
              <a:t>$ 99,500 y 116,000 dólares USA.</a:t>
            </a:r>
          </a:p>
          <a:p>
            <a:r>
              <a:rPr lang="es-PE" dirty="0"/>
              <a:t>Al ritmo actual de cambio, el  menor de estos presupuestos tomaría alrededor </a:t>
            </a:r>
            <a:r>
              <a:rPr lang="es-PE" b="1" dirty="0">
                <a:solidFill>
                  <a:srgbClr val="FF7C80"/>
                </a:solidFill>
              </a:rPr>
              <a:t>de 23.5 años </a:t>
            </a:r>
            <a:r>
              <a:rPr lang="es-PE" dirty="0"/>
              <a:t>para pagar por sí mismo el presupuesto más bajo  </a:t>
            </a:r>
            <a:r>
              <a:rPr lang="es-PE" b="1" dirty="0">
                <a:solidFill>
                  <a:srgbClr val="FF7C80"/>
                </a:solidFill>
              </a:rPr>
              <a:t>y 27.3 años  </a:t>
            </a:r>
            <a:r>
              <a:rPr lang="es-PE" dirty="0"/>
              <a:t>el más costoso. Los paneles tienen una vida estimada en </a:t>
            </a:r>
            <a:r>
              <a:rPr lang="es-PE" b="1" dirty="0">
                <a:solidFill>
                  <a:srgbClr val="FF7C80"/>
                </a:solidFill>
              </a:rPr>
              <a:t>25 años </a:t>
            </a:r>
            <a:r>
              <a:rPr lang="es-PE" dirty="0"/>
              <a:t>(aunque los soportes solo una garantía de 5 años). </a:t>
            </a:r>
            <a:r>
              <a:rPr lang="es-PE" b="1" dirty="0">
                <a:solidFill>
                  <a:srgbClr val="FF7C80"/>
                </a:solidFill>
              </a:rPr>
              <a:t>También hay costos ocultos como el seguro de los paneles</a:t>
            </a:r>
            <a:r>
              <a:rPr lang="es-PE" b="1" dirty="0" smtClean="0">
                <a:solidFill>
                  <a:srgbClr val="FF7C80"/>
                </a:solidFill>
              </a:rPr>
              <a:t>.</a:t>
            </a:r>
            <a:endParaRPr lang="es-PE" b="1" dirty="0">
              <a:solidFill>
                <a:srgbClr val="FF7C80"/>
              </a:solidFill>
            </a:endParaRPr>
          </a:p>
        </p:txBody>
      </p:sp>
      <p:pic>
        <p:nvPicPr>
          <p:cNvPr id="19458" name="Picture 2" descr="C:\Users\lesponda\Pictures\ene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4" y="910208"/>
            <a:ext cx="2232176" cy="438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05970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64" y="116632"/>
            <a:ext cx="8784976" cy="576064"/>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2400" b="1" dirty="0"/>
              <a:t/>
            </a:r>
            <a:br>
              <a:rPr lang="es-PE" sz="2400" b="1" dirty="0"/>
            </a:br>
            <a:r>
              <a:rPr lang="es-PE" sz="2400" b="1" dirty="0" smtClean="0"/>
              <a:t/>
            </a:r>
            <a:br>
              <a:rPr lang="es-PE" sz="2400" b="1" dirty="0" smtClean="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a:t>ENERGÍA | </a:t>
            </a:r>
            <a:r>
              <a:rPr lang="es-PE" sz="2400" b="1" dirty="0" smtClean="0"/>
              <a:t>ENERGY</a:t>
            </a:r>
            <a:endParaRPr lang="es-PE" sz="2400" b="1" dirty="0"/>
          </a:p>
        </p:txBody>
      </p:sp>
      <p:pic>
        <p:nvPicPr>
          <p:cNvPr id="19458" name="Picture 2" descr="C:\Users\lesponda\Pictures\ene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14400"/>
            <a:ext cx="1224136" cy="240574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77386" y="2320174"/>
            <a:ext cx="5759110" cy="4247317"/>
          </a:xfrm>
          <a:prstGeom prst="rect">
            <a:avLst/>
          </a:prstGeom>
        </p:spPr>
        <p:txBody>
          <a:bodyPr wrap="square">
            <a:spAutoFit/>
          </a:bodyPr>
          <a:lstStyle/>
          <a:p>
            <a:r>
              <a:rPr lang="es-PE" dirty="0" smtClean="0"/>
              <a:t>Tenemos </a:t>
            </a:r>
            <a:r>
              <a:rPr lang="es-PE" dirty="0"/>
              <a:t>un sistema de alumnos «</a:t>
            </a:r>
            <a:r>
              <a:rPr lang="es-PE" dirty="0" err="1"/>
              <a:t>Ecoprefects</a:t>
            </a:r>
            <a:r>
              <a:rPr lang="es-PE" dirty="0"/>
              <a:t>» que están participando activamente en los tres niveles  registran el número de luces, proyectores maquinas que quedan encendidos, con estos informes se ha constatado que hay un margen bastante grande de ahorro en el consumo de energía eléctrica</a:t>
            </a:r>
            <a:r>
              <a:rPr lang="es-PE" dirty="0" smtClean="0"/>
              <a:t>.</a:t>
            </a:r>
          </a:p>
          <a:p>
            <a:endParaRPr lang="es-PE" dirty="0"/>
          </a:p>
          <a:p>
            <a:r>
              <a:rPr lang="es-PE" b="1" dirty="0">
                <a:solidFill>
                  <a:srgbClr val="FF7C80"/>
                </a:solidFill>
              </a:rPr>
              <a:t>En general el panorama en que las alternativas buscadas no justifican por sí mismas, en el largo plazo, las inversiones que demandan ser instaladas. </a:t>
            </a:r>
            <a:endParaRPr lang="es-PE" b="1" dirty="0" smtClean="0">
              <a:solidFill>
                <a:srgbClr val="FF7C80"/>
              </a:solidFill>
            </a:endParaRPr>
          </a:p>
          <a:p>
            <a:endParaRPr lang="es-PE" b="1" dirty="0">
              <a:solidFill>
                <a:srgbClr val="FF7C80"/>
              </a:solidFill>
            </a:endParaRPr>
          </a:p>
          <a:p>
            <a:r>
              <a:rPr lang="es-PE" dirty="0" smtClean="0"/>
              <a:t>Sin </a:t>
            </a:r>
            <a:r>
              <a:rPr lang="es-PE" dirty="0"/>
              <a:t>embargo si el costo de la electricidad tuviera un incremento en su costo y los paneles pudieran costar menos, estos cálculos podrían cambiar.</a:t>
            </a:r>
          </a:p>
        </p:txBody>
      </p:sp>
      <p:pic>
        <p:nvPicPr>
          <p:cNvPr id="6" name="Picture 2" descr="C:\Users\lesponda\Pictures\energiacuad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36" y="3501008"/>
            <a:ext cx="3145350"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75656" y="824611"/>
            <a:ext cx="7488832" cy="1477328"/>
          </a:xfrm>
          <a:prstGeom prst="rect">
            <a:avLst/>
          </a:prstGeom>
        </p:spPr>
        <p:txBody>
          <a:bodyPr wrap="square">
            <a:spAutoFit/>
          </a:bodyPr>
          <a:lstStyle/>
          <a:p>
            <a:r>
              <a:rPr lang="es-PE" dirty="0"/>
              <a:t>Las empresas están siendo contactadas para observar y proporcionar un sistema de iluminación coordinada, incluidos los tubos más eficientes y sus instalaciones, seguimiento de conexión y desconexión, etc. </a:t>
            </a:r>
            <a:r>
              <a:rPr lang="es-PE" b="1" dirty="0">
                <a:solidFill>
                  <a:srgbClr val="FF7C80"/>
                </a:solidFill>
              </a:rPr>
              <a:t>Pero estos también están demostrando ser una opción muy cara. Se espera que los costos vayan bajando con el tiempo.</a:t>
            </a:r>
          </a:p>
        </p:txBody>
      </p:sp>
    </p:spTree>
    <p:extLst>
      <p:ext uri="{BB962C8B-B14F-4D97-AF65-F5344CB8AC3E}">
        <p14:creationId xmlns:p14="http://schemas.microsoft.com/office/powerpoint/2010/main" val="100740920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8" descr="http://www.dailychallenge.org/blog/wp-content/uploads/2008/11/helping-world.jpg"/>
          <p:cNvPicPr>
            <a:picLocks noChangeAspect="1" noChangeArrowheads="1"/>
          </p:cNvPicPr>
          <p:nvPr/>
        </p:nvPicPr>
        <p:blipFill>
          <a:blip r:embed="rId2" cstate="print"/>
          <a:srcRect/>
          <a:stretch>
            <a:fillRect/>
          </a:stretch>
        </p:blipFill>
        <p:spPr bwMode="auto">
          <a:xfrm>
            <a:off x="0" y="0"/>
            <a:ext cx="9135092" cy="6871693"/>
          </a:xfrm>
          <a:prstGeom prst="rect">
            <a:avLst/>
          </a:prstGeom>
          <a:noFill/>
        </p:spPr>
      </p:pic>
      <p:sp>
        <p:nvSpPr>
          <p:cNvPr id="7" name="Title 1"/>
          <p:cNvSpPr txBox="1">
            <a:spLocks/>
          </p:cNvSpPr>
          <p:nvPr/>
        </p:nvSpPr>
        <p:spPr bwMode="auto">
          <a:xfrm>
            <a:off x="460472" y="5301208"/>
            <a:ext cx="8640960" cy="136815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FFFFFF"/>
              </a:buClr>
              <a:buSzTx/>
              <a:buFontTx/>
              <a:buNone/>
              <a:tabLst/>
              <a:defRPr/>
            </a:pPr>
            <a:r>
              <a:rPr kumimoji="0" lang="es-PE" sz="3600" b="0" i="0" u="none" strike="noStrike" kern="0" cap="none" spc="0" normalizeH="0" baseline="0" noProof="0" dirty="0" smtClean="0">
                <a:ln>
                  <a:noFill/>
                </a:ln>
                <a:effectLst/>
                <a:uLnTx/>
                <a:uFillTx/>
                <a:latin typeface="+mj-lt"/>
                <a:ea typeface="+mj-ea"/>
                <a:cs typeface="+mj-cs"/>
              </a:rPr>
              <a:t>“Se el cambio</a:t>
            </a:r>
            <a:r>
              <a:rPr kumimoji="0" lang="es-PE" sz="3600" b="0" i="0" u="none" strike="noStrike" kern="0" cap="none" spc="0" normalizeH="0" noProof="0" dirty="0" smtClean="0">
                <a:ln>
                  <a:noFill/>
                </a:ln>
                <a:effectLst/>
                <a:uLnTx/>
                <a:uFillTx/>
                <a:latin typeface="+mj-lt"/>
                <a:ea typeface="+mj-ea"/>
                <a:cs typeface="+mj-cs"/>
              </a:rPr>
              <a:t> que quieres ver en el mundo</a:t>
            </a:r>
            <a:r>
              <a:rPr kumimoji="0" lang="es-PE" sz="4400" b="0" i="0" u="none" strike="noStrike" kern="0" cap="none" spc="0" normalizeH="0" baseline="0" noProof="0" dirty="0" smtClean="0">
                <a:ln>
                  <a:noFill/>
                </a:ln>
                <a:effectLst/>
                <a:uLnTx/>
                <a:uFillTx/>
                <a:latin typeface="+mj-lt"/>
                <a:ea typeface="+mj-ea"/>
                <a:cs typeface="+mj-cs"/>
              </a:rPr>
              <a:t>.”</a:t>
            </a:r>
            <a:r>
              <a:rPr kumimoji="0" lang="es-PE" sz="4400" b="0" i="0" u="none" strike="noStrike" kern="0" cap="none" spc="0" normalizeH="0" noProof="0" dirty="0" smtClean="0">
                <a:ln>
                  <a:noFill/>
                </a:ln>
                <a:effectLst/>
                <a:uLnTx/>
                <a:uFillTx/>
                <a:latin typeface="+mj-lt"/>
                <a:ea typeface="+mj-ea"/>
                <a:cs typeface="+mj-cs"/>
              </a:rPr>
              <a:t> </a:t>
            </a:r>
            <a:r>
              <a:rPr kumimoji="0" lang="es-PE" sz="2400" b="0" i="0" u="none" strike="noStrike" kern="0" cap="none" spc="0" normalizeH="0" baseline="0" noProof="0" dirty="0" smtClean="0">
                <a:ln>
                  <a:noFill/>
                </a:ln>
                <a:effectLst/>
                <a:uLnTx/>
                <a:uFillTx/>
                <a:latin typeface="+mj-lt"/>
                <a:ea typeface="+mj-ea"/>
                <a:cs typeface="+mj-cs"/>
              </a:rPr>
              <a:t>(Mahatma Gandhi)</a:t>
            </a:r>
          </a:p>
        </p:txBody>
      </p:sp>
    </p:spTree>
    <p:extLst>
      <p:ext uri="{BB962C8B-B14F-4D97-AF65-F5344CB8AC3E}">
        <p14:creationId xmlns:p14="http://schemas.microsoft.com/office/powerpoint/2010/main" val="20481935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ctrTitle"/>
          </p:nvPr>
        </p:nvSpPr>
        <p:spPr>
          <a:xfrm>
            <a:off x="611560" y="404664"/>
            <a:ext cx="8136904" cy="477191"/>
          </a:xfrm>
        </p:spPr>
        <p:txBody>
          <a:bodyPr/>
          <a:lstStyle/>
          <a:p>
            <a:pPr algn="ctr"/>
            <a:r>
              <a:rPr lang="en-US" sz="4400" dirty="0" smtClean="0">
                <a:latin typeface="Calibri" pitchFamily="34" charset="0"/>
              </a:rPr>
              <a:t>¿</a:t>
            </a:r>
            <a:r>
              <a:rPr lang="en-US" sz="4400" dirty="0" err="1" smtClean="0">
                <a:latin typeface="Calibri" pitchFamily="34" charset="0"/>
              </a:rPr>
              <a:t>Qué</a:t>
            </a:r>
            <a:r>
              <a:rPr lang="en-US" sz="4400" dirty="0" smtClean="0">
                <a:latin typeface="Calibri" pitchFamily="34" charset="0"/>
              </a:rPr>
              <a:t> </a:t>
            </a:r>
            <a:r>
              <a:rPr lang="en-US" sz="4400" dirty="0" err="1" smtClean="0">
                <a:latin typeface="Calibri" pitchFamily="34" charset="0"/>
              </a:rPr>
              <a:t>es</a:t>
            </a:r>
            <a:r>
              <a:rPr lang="en-US" sz="4400" dirty="0" smtClean="0">
                <a:latin typeface="Calibri" pitchFamily="34" charset="0"/>
              </a:rPr>
              <a:t> </a:t>
            </a:r>
            <a:r>
              <a:rPr lang="en-US" sz="4400" i="1" dirty="0" err="1" smtClean="0">
                <a:latin typeface="Calibri" pitchFamily="34" charset="0"/>
              </a:rPr>
              <a:t>Desarrollo</a:t>
            </a:r>
            <a:r>
              <a:rPr lang="en-US" sz="4400" i="1" dirty="0" smtClean="0">
                <a:latin typeface="Calibri" pitchFamily="34" charset="0"/>
              </a:rPr>
              <a:t> </a:t>
            </a:r>
            <a:r>
              <a:rPr lang="en-US" sz="4400" i="1" dirty="0" err="1" smtClean="0">
                <a:latin typeface="Calibri" pitchFamily="34" charset="0"/>
              </a:rPr>
              <a:t>Sostenible</a:t>
            </a:r>
            <a:r>
              <a:rPr lang="en-US" sz="4400" i="1" dirty="0" smtClean="0">
                <a:latin typeface="Calibri" pitchFamily="34" charset="0"/>
              </a:rPr>
              <a:t>?</a:t>
            </a:r>
            <a:endParaRPr lang="es-PE" sz="4400" dirty="0">
              <a:latin typeface="Calibri" pitchFamily="34" charset="0"/>
            </a:endParaRPr>
          </a:p>
        </p:txBody>
      </p:sp>
      <p:sp>
        <p:nvSpPr>
          <p:cNvPr id="4" name="TextBox 3"/>
          <p:cNvSpPr txBox="1"/>
          <p:nvPr/>
        </p:nvSpPr>
        <p:spPr>
          <a:xfrm>
            <a:off x="611560" y="1757986"/>
            <a:ext cx="3821373" cy="2215991"/>
          </a:xfrm>
          <a:prstGeom prst="rect">
            <a:avLst/>
          </a:prstGeom>
          <a:noFill/>
        </p:spPr>
        <p:txBody>
          <a:bodyPr wrap="square" rtlCol="0">
            <a:spAutoFit/>
          </a:bodyPr>
          <a:lstStyle/>
          <a:p>
            <a:pPr fontAlgn="base">
              <a:spcBef>
                <a:spcPct val="0"/>
              </a:spcBef>
              <a:spcAft>
                <a:spcPct val="0"/>
              </a:spcAft>
            </a:pPr>
            <a:r>
              <a:rPr lang="en-US" sz="4000" dirty="0" smtClean="0">
                <a:solidFill>
                  <a:schemeClr val="tx2"/>
                </a:solidFill>
                <a:latin typeface="Calibri" pitchFamily="34" charset="0"/>
                <a:ea typeface="Tahoma" pitchFamily="34" charset="0"/>
                <a:cs typeface="Tahoma" pitchFamily="34" charset="0"/>
              </a:rPr>
              <a:t>NO se </a:t>
            </a:r>
            <a:r>
              <a:rPr lang="en-US" sz="4000" dirty="0" err="1" smtClean="0">
                <a:solidFill>
                  <a:schemeClr val="tx2"/>
                </a:solidFill>
                <a:latin typeface="Calibri" pitchFamily="34" charset="0"/>
                <a:ea typeface="Tahoma" pitchFamily="34" charset="0"/>
                <a:cs typeface="Tahoma" pitchFamily="34" charset="0"/>
              </a:rPr>
              <a:t>trata</a:t>
            </a:r>
            <a:r>
              <a:rPr lang="en-US" sz="4000" dirty="0" smtClean="0">
                <a:solidFill>
                  <a:schemeClr val="tx2"/>
                </a:solidFill>
                <a:latin typeface="Calibri" pitchFamily="34" charset="0"/>
                <a:ea typeface="Tahoma" pitchFamily="34" charset="0"/>
                <a:cs typeface="Tahoma" pitchFamily="34" charset="0"/>
              </a:rPr>
              <a:t> solo de </a:t>
            </a:r>
            <a:r>
              <a:rPr lang="en-US" sz="4000" dirty="0" err="1" smtClean="0">
                <a:solidFill>
                  <a:schemeClr val="tx2"/>
                </a:solidFill>
                <a:latin typeface="Calibri" pitchFamily="34" charset="0"/>
                <a:ea typeface="Tahoma" pitchFamily="34" charset="0"/>
                <a:cs typeface="Tahoma" pitchFamily="34" charset="0"/>
              </a:rPr>
              <a:t>reciclar</a:t>
            </a:r>
            <a:r>
              <a:rPr lang="en-US" sz="4000" dirty="0" smtClean="0">
                <a:solidFill>
                  <a:schemeClr val="tx2"/>
                </a:solidFill>
                <a:latin typeface="Calibri" pitchFamily="34" charset="0"/>
                <a:ea typeface="Tahoma" pitchFamily="34" charset="0"/>
                <a:cs typeface="Tahoma" pitchFamily="34" charset="0"/>
              </a:rPr>
              <a:t> o </a:t>
            </a:r>
            <a:r>
              <a:rPr lang="en-US" sz="4000" dirty="0" err="1" smtClean="0">
                <a:solidFill>
                  <a:schemeClr val="tx2"/>
                </a:solidFill>
                <a:latin typeface="Calibri" pitchFamily="34" charset="0"/>
                <a:ea typeface="Tahoma" pitchFamily="34" charset="0"/>
                <a:cs typeface="Tahoma" pitchFamily="34" charset="0"/>
              </a:rPr>
              <a:t>cambiar</a:t>
            </a:r>
            <a:r>
              <a:rPr lang="en-US" sz="4000" dirty="0" smtClean="0">
                <a:solidFill>
                  <a:schemeClr val="tx2"/>
                </a:solidFill>
                <a:latin typeface="Calibri" pitchFamily="34" charset="0"/>
                <a:ea typeface="Tahoma" pitchFamily="34" charset="0"/>
                <a:cs typeface="Tahoma" pitchFamily="34" charset="0"/>
              </a:rPr>
              <a:t>  </a:t>
            </a:r>
            <a:r>
              <a:rPr lang="en-US" sz="4000" dirty="0" err="1" smtClean="0">
                <a:solidFill>
                  <a:schemeClr val="tx2"/>
                </a:solidFill>
                <a:latin typeface="Calibri" pitchFamily="34" charset="0"/>
                <a:ea typeface="Tahoma" pitchFamily="34" charset="0"/>
                <a:cs typeface="Tahoma" pitchFamily="34" charset="0"/>
              </a:rPr>
              <a:t>focos</a:t>
            </a:r>
            <a:r>
              <a:rPr lang="en-US" sz="4000" dirty="0" smtClean="0">
                <a:solidFill>
                  <a:schemeClr val="tx2"/>
                </a:solidFill>
                <a:latin typeface="Calibri" pitchFamily="34" charset="0"/>
                <a:ea typeface="Tahoma" pitchFamily="34" charset="0"/>
                <a:cs typeface="Tahoma" pitchFamily="34" charset="0"/>
              </a:rPr>
              <a:t>!</a:t>
            </a:r>
            <a:endParaRPr lang="en-US" sz="4000" dirty="0" smtClean="0">
              <a:solidFill>
                <a:schemeClr val="tx2"/>
              </a:solidFill>
            </a:endParaRPr>
          </a:p>
          <a:p>
            <a:pPr fontAlgn="base">
              <a:spcBef>
                <a:spcPct val="0"/>
              </a:spcBef>
              <a:spcAft>
                <a:spcPct val="0"/>
              </a:spcAft>
            </a:pPr>
            <a:endParaRPr lang="es-PE" dirty="0">
              <a:solidFill>
                <a:srgbClr val="FFFFFF"/>
              </a:solidFill>
            </a:endParaRPr>
          </a:p>
        </p:txBody>
      </p:sp>
      <p:pic>
        <p:nvPicPr>
          <p:cNvPr id="22530" name="Picture 2" descr="http://thegreenlog.files.wordpress.com/2009/01/recycling.jpg"/>
          <p:cNvPicPr>
            <a:picLocks noChangeAspect="1" noChangeArrowheads="1"/>
          </p:cNvPicPr>
          <p:nvPr/>
        </p:nvPicPr>
        <p:blipFill>
          <a:blip r:embed="rId2" cstate="print"/>
          <a:srcRect/>
          <a:stretch>
            <a:fillRect/>
          </a:stretch>
        </p:blipFill>
        <p:spPr bwMode="auto">
          <a:xfrm>
            <a:off x="4716016" y="3284984"/>
            <a:ext cx="3358434" cy="2520000"/>
          </a:xfrm>
          <a:prstGeom prst="rect">
            <a:avLst/>
          </a:prstGeom>
          <a:noFill/>
        </p:spPr>
      </p:pic>
    </p:spTree>
    <p:extLst>
      <p:ext uri="{BB962C8B-B14F-4D97-AF65-F5344CB8AC3E}">
        <p14:creationId xmlns:p14="http://schemas.microsoft.com/office/powerpoint/2010/main" val="214987391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idx="1"/>
          </p:nvPr>
        </p:nvSpPr>
        <p:spPr>
          <a:xfrm>
            <a:off x="179512" y="1458510"/>
            <a:ext cx="8712968" cy="5247851"/>
          </a:xfrm>
        </p:spPr>
        <p:txBody>
          <a:bodyPr/>
          <a:lstStyle/>
          <a:p>
            <a:pPr>
              <a:buNone/>
            </a:pPr>
            <a:r>
              <a:rPr lang="en-US" sz="3600" dirty="0" smtClean="0">
                <a:latin typeface="Calibri" pitchFamily="34" charset="0"/>
                <a:ea typeface="Tahoma" pitchFamily="34" charset="0"/>
                <a:cs typeface="Tahoma" pitchFamily="34" charset="0"/>
              </a:rPr>
              <a:t>“….  </a:t>
            </a:r>
            <a:r>
              <a:rPr lang="en-US" sz="3600" dirty="0" err="1" smtClean="0">
                <a:latin typeface="Calibri" pitchFamily="34" charset="0"/>
                <a:ea typeface="Tahoma" pitchFamily="34" charset="0"/>
                <a:cs typeface="Tahoma" pitchFamily="34" charset="0"/>
              </a:rPr>
              <a:t>es</a:t>
            </a:r>
            <a:r>
              <a:rPr lang="en-US" sz="3600" dirty="0" smtClean="0">
                <a:latin typeface="Calibri" pitchFamily="34" charset="0"/>
                <a:ea typeface="Tahoma" pitchFamily="34" charset="0"/>
                <a:cs typeface="Tahoma" pitchFamily="34" charset="0"/>
              </a:rPr>
              <a:t> </a:t>
            </a:r>
            <a:r>
              <a:rPr lang="en-US" sz="3600" dirty="0" err="1" smtClean="0">
                <a:latin typeface="Calibri" pitchFamily="34" charset="0"/>
                <a:ea typeface="Tahoma" pitchFamily="34" charset="0"/>
                <a:cs typeface="Tahoma" pitchFamily="34" charset="0"/>
              </a:rPr>
              <a:t>inspirar</a:t>
            </a:r>
            <a:r>
              <a:rPr lang="en-US" sz="3600" dirty="0" smtClean="0">
                <a:latin typeface="Calibri" pitchFamily="34" charset="0"/>
                <a:ea typeface="Tahoma" pitchFamily="34" charset="0"/>
                <a:cs typeface="Tahoma" pitchFamily="34" charset="0"/>
              </a:rPr>
              <a:t> a personas de </a:t>
            </a:r>
            <a:r>
              <a:rPr lang="en-US" sz="3600" dirty="0" err="1" smtClean="0">
                <a:latin typeface="Calibri" pitchFamily="34" charset="0"/>
                <a:ea typeface="Tahoma" pitchFamily="34" charset="0"/>
                <a:cs typeface="Tahoma" pitchFamily="34" charset="0"/>
              </a:rPr>
              <a:t>todas</a:t>
            </a:r>
            <a:r>
              <a:rPr lang="en-US" sz="3600" dirty="0" smtClean="0">
                <a:latin typeface="Calibri" pitchFamily="34" charset="0"/>
                <a:ea typeface="Tahoma" pitchFamily="34" charset="0"/>
                <a:cs typeface="Tahoma" pitchFamily="34" charset="0"/>
              </a:rPr>
              <a:t> </a:t>
            </a:r>
            <a:r>
              <a:rPr lang="en-US" sz="3600" dirty="0" err="1" smtClean="0">
                <a:latin typeface="Calibri" pitchFamily="34" charset="0"/>
                <a:ea typeface="Tahoma" pitchFamily="34" charset="0"/>
                <a:cs typeface="Tahoma" pitchFamily="34" charset="0"/>
              </a:rPr>
              <a:t>partes</a:t>
            </a:r>
            <a:r>
              <a:rPr lang="en-US" sz="3600" dirty="0" smtClean="0">
                <a:latin typeface="Calibri" pitchFamily="34" charset="0"/>
                <a:ea typeface="Tahoma" pitchFamily="34" charset="0"/>
                <a:cs typeface="Tahoma" pitchFamily="34" charset="0"/>
              </a:rPr>
              <a:t> del </a:t>
            </a:r>
            <a:r>
              <a:rPr lang="en-US" sz="3600" dirty="0" err="1" smtClean="0">
                <a:latin typeface="Calibri" pitchFamily="34" charset="0"/>
                <a:ea typeface="Tahoma" pitchFamily="34" charset="0"/>
                <a:cs typeface="Tahoma" pitchFamily="34" charset="0"/>
              </a:rPr>
              <a:t>mundo</a:t>
            </a:r>
            <a:r>
              <a:rPr lang="en-US" sz="3600" dirty="0" smtClean="0">
                <a:latin typeface="Calibri" pitchFamily="34" charset="0"/>
                <a:ea typeface="Tahoma" pitchFamily="34" charset="0"/>
                <a:cs typeface="Tahoma" pitchFamily="34" charset="0"/>
              </a:rPr>
              <a:t> a </a:t>
            </a:r>
            <a:r>
              <a:rPr lang="en-US" sz="3600" dirty="0" err="1" smtClean="0">
                <a:latin typeface="Calibri" pitchFamily="34" charset="0"/>
                <a:ea typeface="Tahoma" pitchFamily="34" charset="0"/>
                <a:cs typeface="Tahoma" pitchFamily="34" charset="0"/>
              </a:rPr>
              <a:t>encontrar</a:t>
            </a:r>
            <a:r>
              <a:rPr lang="en-US" sz="3600" dirty="0" smtClean="0">
                <a:latin typeface="Calibri" pitchFamily="34" charset="0"/>
                <a:ea typeface="Tahoma" pitchFamily="34" charset="0"/>
                <a:cs typeface="Tahoma" pitchFamily="34" charset="0"/>
              </a:rPr>
              <a:t> </a:t>
            </a:r>
            <a:r>
              <a:rPr lang="en-US" sz="3600" dirty="0" err="1" smtClean="0">
                <a:latin typeface="Calibri" pitchFamily="34" charset="0"/>
                <a:ea typeface="Tahoma" pitchFamily="34" charset="0"/>
                <a:cs typeface="Tahoma" pitchFamily="34" charset="0"/>
              </a:rPr>
              <a:t>soluciones</a:t>
            </a:r>
            <a:r>
              <a:rPr lang="en-US" sz="3600" dirty="0" smtClean="0">
                <a:latin typeface="Calibri" pitchFamily="34" charset="0"/>
                <a:ea typeface="Tahoma" pitchFamily="34" charset="0"/>
                <a:cs typeface="Tahoma" pitchFamily="34" charset="0"/>
              </a:rPr>
              <a:t> </a:t>
            </a:r>
            <a:r>
              <a:rPr lang="en-US" sz="3600" dirty="0" err="1" smtClean="0">
                <a:latin typeface="Calibri" pitchFamily="34" charset="0"/>
                <a:ea typeface="Tahoma" pitchFamily="34" charset="0"/>
                <a:cs typeface="Tahoma" pitchFamily="34" charset="0"/>
              </a:rPr>
              <a:t>que</a:t>
            </a:r>
            <a:r>
              <a:rPr lang="en-US" sz="3600" dirty="0" smtClean="0">
                <a:latin typeface="Calibri" pitchFamily="34" charset="0"/>
                <a:ea typeface="Tahoma" pitchFamily="34" charset="0"/>
                <a:cs typeface="Tahoma" pitchFamily="34" charset="0"/>
              </a:rPr>
              <a:t> </a:t>
            </a:r>
            <a:r>
              <a:rPr lang="en-US" sz="3600" dirty="0" err="1" smtClean="0">
                <a:latin typeface="Calibri" pitchFamily="34" charset="0"/>
                <a:ea typeface="Tahoma" pitchFamily="34" charset="0"/>
                <a:cs typeface="Tahoma" pitchFamily="34" charset="0"/>
              </a:rPr>
              <a:t>mejoren</a:t>
            </a:r>
            <a:r>
              <a:rPr lang="en-US" sz="3600" dirty="0" smtClean="0">
                <a:latin typeface="Calibri" pitchFamily="34" charset="0"/>
                <a:ea typeface="Tahoma" pitchFamily="34" charset="0"/>
                <a:cs typeface="Tahoma" pitchFamily="34" charset="0"/>
              </a:rPr>
              <a:t> la </a:t>
            </a:r>
            <a:r>
              <a:rPr lang="en-US" sz="3600" dirty="0" err="1" smtClean="0">
                <a:latin typeface="Calibri" pitchFamily="34" charset="0"/>
                <a:ea typeface="Tahoma" pitchFamily="34" charset="0"/>
                <a:cs typeface="Tahoma" pitchFamily="34" charset="0"/>
              </a:rPr>
              <a:t>calidad</a:t>
            </a:r>
            <a:r>
              <a:rPr lang="en-US" sz="3600" dirty="0" smtClean="0">
                <a:latin typeface="Calibri" pitchFamily="34" charset="0"/>
                <a:ea typeface="Tahoma" pitchFamily="34" charset="0"/>
                <a:cs typeface="Tahoma" pitchFamily="34" charset="0"/>
              </a:rPr>
              <a:t> de </a:t>
            </a:r>
            <a:r>
              <a:rPr lang="en-US" sz="3600" dirty="0" err="1" smtClean="0">
                <a:latin typeface="Calibri" pitchFamily="34" charset="0"/>
                <a:ea typeface="Tahoma" pitchFamily="34" charset="0"/>
                <a:cs typeface="Tahoma" pitchFamily="34" charset="0"/>
              </a:rPr>
              <a:t>vida</a:t>
            </a:r>
            <a:r>
              <a:rPr lang="en-US" sz="3600" dirty="0" smtClean="0">
                <a:latin typeface="Calibri" pitchFamily="34" charset="0"/>
                <a:ea typeface="Tahoma" pitchFamily="34" charset="0"/>
                <a:cs typeface="Tahoma" pitchFamily="34" charset="0"/>
              </a:rPr>
              <a:t>…</a:t>
            </a:r>
            <a:endParaRPr lang="en-US" sz="3200" dirty="0" smtClean="0">
              <a:latin typeface="Calibri" pitchFamily="34" charset="0"/>
              <a:ea typeface="Tahoma" pitchFamily="34" charset="0"/>
              <a:cs typeface="Tahoma" pitchFamily="34" charset="0"/>
            </a:endParaRPr>
          </a:p>
          <a:p>
            <a:pPr lvl="0">
              <a:buNone/>
            </a:pPr>
            <a:r>
              <a:rPr lang="en-US" sz="3200" dirty="0" smtClean="0">
                <a:latin typeface="Calibri" pitchFamily="34" charset="0"/>
                <a:ea typeface="Tahoma" pitchFamily="34" charset="0"/>
                <a:cs typeface="Tahoma" pitchFamily="34" charset="0"/>
              </a:rPr>
              <a:t> - sin </a:t>
            </a:r>
            <a:r>
              <a:rPr lang="en-US" sz="3200" dirty="0" err="1" smtClean="0">
                <a:latin typeface="Calibri" pitchFamily="34" charset="0"/>
                <a:ea typeface="Tahoma" pitchFamily="34" charset="0"/>
                <a:cs typeface="Tahoma" pitchFamily="34" charset="0"/>
              </a:rPr>
              <a:t>guardar</a:t>
            </a:r>
            <a:r>
              <a:rPr lang="en-US" sz="3200" dirty="0" smtClean="0">
                <a:latin typeface="Calibri" pitchFamily="34" charset="0"/>
                <a:ea typeface="Tahoma" pitchFamily="34" charset="0"/>
                <a:cs typeface="Tahoma" pitchFamily="34" charset="0"/>
              </a:rPr>
              <a:t> </a:t>
            </a:r>
            <a:r>
              <a:rPr lang="en-US" sz="3200" dirty="0" err="1" smtClean="0">
                <a:latin typeface="Calibri" pitchFamily="34" charset="0"/>
                <a:ea typeface="Tahoma" pitchFamily="34" charset="0"/>
                <a:cs typeface="Tahoma" pitchFamily="34" charset="0"/>
              </a:rPr>
              <a:t>problemas</a:t>
            </a:r>
            <a:r>
              <a:rPr lang="en-US" sz="3200" dirty="0" smtClean="0">
                <a:latin typeface="Calibri" pitchFamily="34" charset="0"/>
                <a:ea typeface="Tahoma" pitchFamily="34" charset="0"/>
                <a:cs typeface="Tahoma" pitchFamily="34" charset="0"/>
              </a:rPr>
              <a:t> </a:t>
            </a:r>
            <a:r>
              <a:rPr lang="en-US" sz="3200" dirty="0" err="1" smtClean="0">
                <a:latin typeface="Calibri" pitchFamily="34" charset="0"/>
                <a:ea typeface="Tahoma" pitchFamily="34" charset="0"/>
                <a:cs typeface="Tahoma" pitchFamily="34" charset="0"/>
              </a:rPr>
              <a:t>para</a:t>
            </a:r>
            <a:r>
              <a:rPr lang="en-US" sz="3200" dirty="0" smtClean="0">
                <a:latin typeface="Calibri" pitchFamily="34" charset="0"/>
                <a:ea typeface="Tahoma" pitchFamily="34" charset="0"/>
                <a:cs typeface="Tahoma" pitchFamily="34" charset="0"/>
              </a:rPr>
              <a:t> el </a:t>
            </a:r>
            <a:r>
              <a:rPr lang="en-US" sz="3200" dirty="0" err="1" smtClean="0">
                <a:latin typeface="Calibri" pitchFamily="34" charset="0"/>
                <a:ea typeface="Tahoma" pitchFamily="34" charset="0"/>
                <a:cs typeface="Tahoma" pitchFamily="34" charset="0"/>
              </a:rPr>
              <a:t>futuro</a:t>
            </a:r>
            <a:endParaRPr lang="en-US" sz="3200" dirty="0" smtClean="0">
              <a:latin typeface="Calibri" pitchFamily="34" charset="0"/>
              <a:ea typeface="Tahoma" pitchFamily="34" charset="0"/>
              <a:cs typeface="Tahoma" pitchFamily="34" charset="0"/>
            </a:endParaRPr>
          </a:p>
          <a:p>
            <a:pPr lvl="0">
              <a:buNone/>
            </a:pPr>
            <a:r>
              <a:rPr lang="en-US" sz="3600" dirty="0" smtClean="0">
                <a:latin typeface="Calibri" pitchFamily="34" charset="0"/>
                <a:ea typeface="Tahoma" pitchFamily="34" charset="0"/>
                <a:cs typeface="Tahoma" pitchFamily="34" charset="0"/>
              </a:rPr>
              <a:t> </a:t>
            </a:r>
            <a:r>
              <a:rPr lang="en-US" sz="3200" dirty="0" smtClean="0">
                <a:latin typeface="Calibri" pitchFamily="34" charset="0"/>
                <a:ea typeface="Tahoma" pitchFamily="34" charset="0"/>
                <a:cs typeface="Tahoma" pitchFamily="34" charset="0"/>
              </a:rPr>
              <a:t>- o </a:t>
            </a:r>
            <a:r>
              <a:rPr lang="en-US" sz="3200" dirty="0" err="1" smtClean="0">
                <a:latin typeface="Calibri" pitchFamily="34" charset="0"/>
                <a:ea typeface="Tahoma" pitchFamily="34" charset="0"/>
                <a:cs typeface="Tahoma" pitchFamily="34" charset="0"/>
              </a:rPr>
              <a:t>impactar</a:t>
            </a:r>
            <a:r>
              <a:rPr lang="en-US" sz="3200" dirty="0" smtClean="0">
                <a:latin typeface="Calibri" pitchFamily="34" charset="0"/>
                <a:ea typeface="Tahoma" pitchFamily="34" charset="0"/>
                <a:cs typeface="Tahoma" pitchFamily="34" charset="0"/>
              </a:rPr>
              <a:t> </a:t>
            </a:r>
            <a:r>
              <a:rPr lang="en-US" sz="3200" dirty="0" err="1" smtClean="0">
                <a:latin typeface="Calibri" pitchFamily="34" charset="0"/>
                <a:ea typeface="Tahoma" pitchFamily="34" charset="0"/>
                <a:cs typeface="Tahoma" pitchFamily="34" charset="0"/>
              </a:rPr>
              <a:t>injustamente</a:t>
            </a:r>
            <a:r>
              <a:rPr lang="en-US" sz="3200" dirty="0" smtClean="0">
                <a:latin typeface="Calibri" pitchFamily="34" charset="0"/>
                <a:ea typeface="Tahoma" pitchFamily="34" charset="0"/>
                <a:cs typeface="Tahoma" pitchFamily="34" charset="0"/>
              </a:rPr>
              <a:t> la </a:t>
            </a:r>
            <a:r>
              <a:rPr lang="en-US" sz="3200" dirty="0" err="1" smtClean="0">
                <a:latin typeface="Calibri" pitchFamily="34" charset="0"/>
                <a:ea typeface="Tahoma" pitchFamily="34" charset="0"/>
                <a:cs typeface="Tahoma" pitchFamily="34" charset="0"/>
              </a:rPr>
              <a:t>vida</a:t>
            </a:r>
            <a:r>
              <a:rPr lang="en-US" sz="3200" dirty="0" smtClean="0">
                <a:latin typeface="Calibri" pitchFamily="34" charset="0"/>
                <a:ea typeface="Tahoma" pitchFamily="34" charset="0"/>
                <a:cs typeface="Tahoma" pitchFamily="34" charset="0"/>
              </a:rPr>
              <a:t> de </a:t>
            </a:r>
            <a:r>
              <a:rPr lang="en-US" sz="3200" dirty="0" err="1" smtClean="0">
                <a:latin typeface="Calibri" pitchFamily="34" charset="0"/>
                <a:ea typeface="Tahoma" pitchFamily="34" charset="0"/>
                <a:cs typeface="Tahoma" pitchFamily="34" charset="0"/>
              </a:rPr>
              <a:t>otras</a:t>
            </a:r>
            <a:r>
              <a:rPr lang="en-US" sz="3200" dirty="0" smtClean="0">
                <a:latin typeface="Calibri" pitchFamily="34" charset="0"/>
                <a:ea typeface="Tahoma" pitchFamily="34" charset="0"/>
                <a:cs typeface="Tahoma" pitchFamily="34" charset="0"/>
              </a:rPr>
              <a:t> personas.” </a:t>
            </a:r>
          </a:p>
          <a:p>
            <a:pPr lvl="0" algn="r">
              <a:buNone/>
            </a:pPr>
            <a:endParaRPr lang="en-US" dirty="0" smtClean="0">
              <a:latin typeface="Calibri" pitchFamily="34" charset="0"/>
              <a:ea typeface="Tahoma" pitchFamily="34" charset="0"/>
              <a:cs typeface="Tahoma" pitchFamily="34" charset="0"/>
            </a:endParaRPr>
          </a:p>
          <a:p>
            <a:pPr lvl="0" algn="r">
              <a:buNone/>
            </a:pPr>
            <a:r>
              <a:rPr lang="en-US" dirty="0" smtClean="0">
                <a:latin typeface="Calibri" pitchFamily="34" charset="0"/>
                <a:ea typeface="Tahoma" pitchFamily="34" charset="0"/>
                <a:cs typeface="Tahoma" pitchFamily="34" charset="0"/>
              </a:rPr>
              <a:t>   www.teachernet.gov.uk/susainableschools</a:t>
            </a:r>
            <a:r>
              <a:rPr lang="en-US" dirty="0" smtClean="0">
                <a:solidFill>
                  <a:srgbClr val="FFFF99"/>
                </a:solidFill>
                <a:latin typeface="Calibri" pitchFamily="34" charset="0"/>
                <a:ea typeface="Tahoma" pitchFamily="34" charset="0"/>
                <a:cs typeface="Tahoma" pitchFamily="34" charset="0"/>
              </a:rPr>
              <a:t>/ </a:t>
            </a:r>
          </a:p>
          <a:p>
            <a:pPr lvl="0">
              <a:buNone/>
            </a:pPr>
            <a:endParaRPr lang="es-PE" dirty="0" smtClean="0"/>
          </a:p>
          <a:p>
            <a:pPr>
              <a:buNone/>
            </a:pPr>
            <a:endParaRPr lang="es-PE" dirty="0"/>
          </a:p>
        </p:txBody>
      </p:sp>
      <p:sp>
        <p:nvSpPr>
          <p:cNvPr id="3" name="TextBox 2"/>
          <p:cNvSpPr txBox="1"/>
          <p:nvPr/>
        </p:nvSpPr>
        <p:spPr>
          <a:xfrm>
            <a:off x="573206" y="750624"/>
            <a:ext cx="7997588" cy="707886"/>
          </a:xfrm>
          <a:prstGeom prst="rect">
            <a:avLst/>
          </a:prstGeom>
          <a:noFill/>
        </p:spPr>
        <p:txBody>
          <a:bodyPr wrap="square" rtlCol="0">
            <a:spAutoFit/>
          </a:bodyPr>
          <a:lstStyle/>
          <a:p>
            <a:pPr algn="ctr" fontAlgn="base">
              <a:spcBef>
                <a:spcPct val="0"/>
              </a:spcBef>
              <a:spcAft>
                <a:spcPct val="0"/>
              </a:spcAft>
            </a:pPr>
            <a:r>
              <a:rPr lang="es-PE" sz="4000" b="1" dirty="0" smtClean="0">
                <a:solidFill>
                  <a:srgbClr val="FFFFFF"/>
                </a:solidFill>
              </a:rPr>
              <a:t>DESARROLLO SOSTENIBLE</a:t>
            </a:r>
            <a:endParaRPr lang="es-PE" sz="4000" b="1" dirty="0">
              <a:solidFill>
                <a:srgbClr val="FFFFFF"/>
              </a:solidFill>
            </a:endParaRPr>
          </a:p>
        </p:txBody>
      </p:sp>
    </p:spTree>
    <p:extLst>
      <p:ext uri="{BB962C8B-B14F-4D97-AF65-F5344CB8AC3E}">
        <p14:creationId xmlns:p14="http://schemas.microsoft.com/office/powerpoint/2010/main" val="206098609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ctrTitle"/>
          </p:nvPr>
        </p:nvSpPr>
        <p:spPr>
          <a:xfrm>
            <a:off x="323528" y="791569"/>
            <a:ext cx="7776864" cy="693215"/>
          </a:xfrm>
        </p:spPr>
        <p:txBody>
          <a:bodyPr/>
          <a:lstStyle/>
          <a:p>
            <a:pPr algn="ctr"/>
            <a:r>
              <a:rPr lang="en-US" sz="4400" u="sng" dirty="0" smtClean="0">
                <a:latin typeface="Calibri" pitchFamily="34" charset="0"/>
              </a:rPr>
              <a:t/>
            </a:r>
            <a:br>
              <a:rPr lang="en-US" sz="4400" u="sng" dirty="0" smtClean="0">
                <a:latin typeface="Calibri" pitchFamily="34" charset="0"/>
              </a:rPr>
            </a:br>
            <a:r>
              <a:rPr lang="en-US" sz="4800" dirty="0" smtClean="0">
                <a:latin typeface="Calibri" pitchFamily="34" charset="0"/>
              </a:rPr>
              <a:t>El </a:t>
            </a:r>
            <a:r>
              <a:rPr lang="en-US" sz="4800" dirty="0" err="1" smtClean="0">
                <a:latin typeface="Calibri" pitchFamily="34" charset="0"/>
              </a:rPr>
              <a:t>desarrollo</a:t>
            </a:r>
            <a:r>
              <a:rPr lang="en-US" sz="4800" dirty="0" smtClean="0">
                <a:latin typeface="Calibri" pitchFamily="34" charset="0"/>
              </a:rPr>
              <a:t> </a:t>
            </a:r>
            <a:r>
              <a:rPr lang="en-US" sz="4800" dirty="0" err="1" smtClean="0">
                <a:latin typeface="Calibri" pitchFamily="34" charset="0"/>
              </a:rPr>
              <a:t>sostenible</a:t>
            </a:r>
            <a:r>
              <a:rPr lang="en-US" sz="4800" dirty="0" smtClean="0">
                <a:latin typeface="Calibri" pitchFamily="34" charset="0"/>
              </a:rPr>
              <a:t> </a:t>
            </a:r>
            <a:r>
              <a:rPr lang="en-US" sz="4800" dirty="0" err="1" smtClean="0">
                <a:latin typeface="Calibri" pitchFamily="34" charset="0"/>
              </a:rPr>
              <a:t>es</a:t>
            </a:r>
            <a:r>
              <a:rPr lang="en-US" sz="4800" dirty="0" smtClean="0">
                <a:latin typeface="Calibri" pitchFamily="34" charset="0"/>
              </a:rPr>
              <a:t>….</a:t>
            </a:r>
            <a:endParaRPr lang="es-PE" sz="4800" dirty="0">
              <a:latin typeface="Calibri" pitchFamily="34" charset="0"/>
            </a:endParaRPr>
          </a:p>
        </p:txBody>
      </p:sp>
      <p:sp>
        <p:nvSpPr>
          <p:cNvPr id="5" name="Rectangle 4"/>
          <p:cNvSpPr/>
          <p:nvPr/>
        </p:nvSpPr>
        <p:spPr>
          <a:xfrm>
            <a:off x="693683" y="2420888"/>
            <a:ext cx="7910765" cy="3416320"/>
          </a:xfrm>
          <a:prstGeom prst="rect">
            <a:avLst/>
          </a:prstGeom>
        </p:spPr>
        <p:txBody>
          <a:bodyPr wrap="square">
            <a:spAutoFit/>
          </a:bodyPr>
          <a:lstStyle/>
          <a:p>
            <a:pPr marL="514350" indent="-514350" fontAlgn="base">
              <a:spcBef>
                <a:spcPct val="0"/>
              </a:spcBef>
              <a:spcAft>
                <a:spcPct val="0"/>
              </a:spcAft>
            </a:pPr>
            <a:r>
              <a:rPr lang="en-US" sz="3600" dirty="0" smtClean="0">
                <a:latin typeface="Calibri" pitchFamily="34" charset="0"/>
              </a:rPr>
              <a:t>1. </a:t>
            </a:r>
            <a:r>
              <a:rPr lang="en-US" sz="3600" dirty="0" err="1" smtClean="0">
                <a:latin typeface="Calibri" pitchFamily="34" charset="0"/>
              </a:rPr>
              <a:t>Cuidado</a:t>
            </a:r>
            <a:r>
              <a:rPr lang="en-US" sz="3600" dirty="0" smtClean="0">
                <a:latin typeface="Calibri" pitchFamily="34" charset="0"/>
              </a:rPr>
              <a:t> y </a:t>
            </a:r>
            <a:r>
              <a:rPr lang="en-US" sz="3600" dirty="0" err="1" smtClean="0">
                <a:latin typeface="Calibri" pitchFamily="34" charset="0"/>
              </a:rPr>
              <a:t>responsabilidad</a:t>
            </a:r>
            <a:r>
              <a:rPr lang="en-US" sz="3600" dirty="0" smtClean="0">
                <a:latin typeface="Calibri" pitchFamily="34" charset="0"/>
              </a:rPr>
              <a:t> </a:t>
            </a:r>
            <a:r>
              <a:rPr lang="en-US" sz="3600" dirty="0" err="1" smtClean="0">
                <a:latin typeface="Calibri" pitchFamily="34" charset="0"/>
              </a:rPr>
              <a:t>por</a:t>
            </a:r>
            <a:r>
              <a:rPr lang="en-US" sz="3600" dirty="0" smtClean="0">
                <a:latin typeface="Calibri" pitchFamily="34" charset="0"/>
              </a:rPr>
              <a:t> </a:t>
            </a:r>
            <a:r>
              <a:rPr lang="en-US" sz="3600" dirty="0" err="1" smtClean="0">
                <a:latin typeface="Calibri" pitchFamily="34" charset="0"/>
              </a:rPr>
              <a:t>uno</a:t>
            </a:r>
            <a:r>
              <a:rPr lang="en-US" sz="3600" dirty="0" smtClean="0">
                <a:latin typeface="Calibri" pitchFamily="34" charset="0"/>
              </a:rPr>
              <a:t> </a:t>
            </a:r>
            <a:r>
              <a:rPr lang="en-US" sz="3600" dirty="0" err="1" smtClean="0">
                <a:latin typeface="Calibri" pitchFamily="34" charset="0"/>
              </a:rPr>
              <a:t>mismo</a:t>
            </a:r>
            <a:r>
              <a:rPr lang="en-US" sz="3600" dirty="0" smtClean="0">
                <a:latin typeface="Calibri" pitchFamily="34" charset="0"/>
              </a:rPr>
              <a:t> y </a:t>
            </a:r>
            <a:r>
              <a:rPr lang="en-US" sz="3600" dirty="0" err="1" smtClean="0">
                <a:latin typeface="Calibri" pitchFamily="34" charset="0"/>
              </a:rPr>
              <a:t>por</a:t>
            </a:r>
            <a:r>
              <a:rPr lang="en-US" sz="3600" dirty="0" smtClean="0">
                <a:latin typeface="Calibri" pitchFamily="34" charset="0"/>
              </a:rPr>
              <a:t> </a:t>
            </a:r>
            <a:r>
              <a:rPr lang="en-US" sz="3600" dirty="0" err="1" smtClean="0">
                <a:latin typeface="Calibri" pitchFamily="34" charset="0"/>
              </a:rPr>
              <a:t>su</a:t>
            </a:r>
            <a:r>
              <a:rPr lang="en-US" sz="3600" dirty="0" smtClean="0">
                <a:latin typeface="Calibri" pitchFamily="34" charset="0"/>
              </a:rPr>
              <a:t> </a:t>
            </a:r>
            <a:r>
              <a:rPr lang="en-US" sz="3600" dirty="0" err="1" smtClean="0">
                <a:latin typeface="Calibri" pitchFamily="34" charset="0"/>
              </a:rPr>
              <a:t>futuro</a:t>
            </a:r>
            <a:r>
              <a:rPr lang="en-US" sz="3600" dirty="0" smtClean="0">
                <a:latin typeface="Calibri" pitchFamily="34" charset="0"/>
              </a:rPr>
              <a:t>. </a:t>
            </a:r>
          </a:p>
          <a:p>
            <a:pPr marL="514350" indent="-514350" fontAlgn="base">
              <a:spcBef>
                <a:spcPct val="0"/>
              </a:spcBef>
              <a:spcAft>
                <a:spcPct val="0"/>
              </a:spcAft>
            </a:pPr>
            <a:r>
              <a:rPr lang="en-US" sz="3600" dirty="0" smtClean="0">
                <a:latin typeface="Calibri" pitchFamily="34" charset="0"/>
              </a:rPr>
              <a:t>2. </a:t>
            </a:r>
            <a:r>
              <a:rPr lang="en-US" sz="3600" dirty="0" err="1" smtClean="0">
                <a:latin typeface="Calibri" pitchFamily="34" charset="0"/>
              </a:rPr>
              <a:t>Cuidado</a:t>
            </a:r>
            <a:r>
              <a:rPr lang="en-US" sz="3600" dirty="0" smtClean="0">
                <a:latin typeface="Calibri" pitchFamily="34" charset="0"/>
              </a:rPr>
              <a:t> y </a:t>
            </a:r>
            <a:r>
              <a:rPr lang="en-US" sz="3600" dirty="0" err="1" smtClean="0">
                <a:latin typeface="Calibri" pitchFamily="34" charset="0"/>
              </a:rPr>
              <a:t>responsabilidad</a:t>
            </a:r>
            <a:r>
              <a:rPr lang="en-US" sz="3600" dirty="0" smtClean="0">
                <a:latin typeface="Calibri" pitchFamily="34" charset="0"/>
              </a:rPr>
              <a:t> </a:t>
            </a:r>
            <a:r>
              <a:rPr lang="en-US" sz="3600" dirty="0" err="1" smtClean="0">
                <a:latin typeface="Calibri" pitchFamily="34" charset="0"/>
              </a:rPr>
              <a:t>por</a:t>
            </a:r>
            <a:r>
              <a:rPr lang="en-US" sz="3600" dirty="0" smtClean="0">
                <a:latin typeface="Calibri" pitchFamily="34" charset="0"/>
              </a:rPr>
              <a:t> los </a:t>
            </a:r>
            <a:r>
              <a:rPr lang="en-US" sz="3600" dirty="0" err="1" smtClean="0">
                <a:latin typeface="Calibri" pitchFamily="34" charset="0"/>
              </a:rPr>
              <a:t>demas</a:t>
            </a:r>
            <a:r>
              <a:rPr lang="en-US" sz="3600" dirty="0" smtClean="0">
                <a:latin typeface="Calibri" pitchFamily="34" charset="0"/>
              </a:rPr>
              <a:t> y </a:t>
            </a:r>
            <a:r>
              <a:rPr lang="en-US" sz="3600" dirty="0" err="1" smtClean="0">
                <a:latin typeface="Calibri" pitchFamily="34" charset="0"/>
              </a:rPr>
              <a:t>su</a:t>
            </a:r>
            <a:r>
              <a:rPr lang="en-US" sz="3600" dirty="0" smtClean="0">
                <a:latin typeface="Calibri" pitchFamily="34" charset="0"/>
              </a:rPr>
              <a:t> </a:t>
            </a:r>
            <a:r>
              <a:rPr lang="en-US" sz="3600" dirty="0" err="1" smtClean="0">
                <a:latin typeface="Calibri" pitchFamily="34" charset="0"/>
              </a:rPr>
              <a:t>futuro</a:t>
            </a:r>
            <a:r>
              <a:rPr lang="en-US" sz="3600" dirty="0" smtClean="0">
                <a:latin typeface="Calibri" pitchFamily="34" charset="0"/>
              </a:rPr>
              <a:t>.</a:t>
            </a:r>
          </a:p>
          <a:p>
            <a:pPr marL="514350" indent="-514350" fontAlgn="base">
              <a:spcBef>
                <a:spcPct val="0"/>
              </a:spcBef>
              <a:spcAft>
                <a:spcPct val="0"/>
              </a:spcAft>
            </a:pPr>
            <a:r>
              <a:rPr lang="en-US" sz="3600" dirty="0" smtClean="0">
                <a:latin typeface="Calibri" pitchFamily="34" charset="0"/>
              </a:rPr>
              <a:t>3. </a:t>
            </a:r>
            <a:r>
              <a:rPr lang="en-US" sz="3600" dirty="0" err="1" smtClean="0">
                <a:latin typeface="Calibri" pitchFamily="34" charset="0"/>
              </a:rPr>
              <a:t>Cuidado</a:t>
            </a:r>
            <a:r>
              <a:rPr lang="en-US" sz="3600" dirty="0" smtClean="0">
                <a:latin typeface="Calibri" pitchFamily="34" charset="0"/>
              </a:rPr>
              <a:t> y </a:t>
            </a:r>
            <a:r>
              <a:rPr lang="en-US" sz="3600" dirty="0" err="1" smtClean="0">
                <a:latin typeface="Calibri" pitchFamily="34" charset="0"/>
              </a:rPr>
              <a:t>responsabilidad</a:t>
            </a:r>
            <a:r>
              <a:rPr lang="en-US" sz="3600" dirty="0" smtClean="0">
                <a:latin typeface="Calibri" pitchFamily="34" charset="0"/>
              </a:rPr>
              <a:t> </a:t>
            </a:r>
            <a:r>
              <a:rPr lang="en-US" sz="3600" dirty="0" err="1" smtClean="0">
                <a:latin typeface="Calibri" pitchFamily="34" charset="0"/>
              </a:rPr>
              <a:t>por</a:t>
            </a:r>
            <a:r>
              <a:rPr lang="en-US" sz="3600" dirty="0" smtClean="0">
                <a:latin typeface="Calibri" pitchFamily="34" charset="0"/>
              </a:rPr>
              <a:t> el </a:t>
            </a:r>
            <a:r>
              <a:rPr lang="en-US" sz="3600" dirty="0" err="1" smtClean="0">
                <a:latin typeface="Calibri" pitchFamily="34" charset="0"/>
              </a:rPr>
              <a:t>mundo</a:t>
            </a:r>
            <a:r>
              <a:rPr lang="en-US" sz="3600" dirty="0" smtClean="0">
                <a:latin typeface="Calibri" pitchFamily="34" charset="0"/>
              </a:rPr>
              <a:t> y </a:t>
            </a:r>
            <a:r>
              <a:rPr lang="en-US" sz="3600" dirty="0" err="1" smtClean="0">
                <a:latin typeface="Calibri" pitchFamily="34" charset="0"/>
              </a:rPr>
              <a:t>su</a:t>
            </a:r>
            <a:r>
              <a:rPr lang="en-US" sz="3600" dirty="0" smtClean="0">
                <a:latin typeface="Calibri" pitchFamily="34" charset="0"/>
              </a:rPr>
              <a:t> </a:t>
            </a:r>
            <a:r>
              <a:rPr lang="en-US" sz="3600" dirty="0" err="1" smtClean="0">
                <a:latin typeface="Calibri" pitchFamily="34" charset="0"/>
              </a:rPr>
              <a:t>futuro</a:t>
            </a:r>
            <a:r>
              <a:rPr lang="en-US" sz="3600" dirty="0" smtClean="0">
                <a:latin typeface="Calibri" pitchFamily="34" charset="0"/>
              </a:rPr>
              <a:t>.</a:t>
            </a:r>
            <a:endParaRPr lang="en-US" sz="3600" dirty="0">
              <a:latin typeface="Calibri" pitchFamily="34" charset="0"/>
            </a:endParaRPr>
          </a:p>
        </p:txBody>
      </p:sp>
      <p:sp>
        <p:nvSpPr>
          <p:cNvPr id="4" name="Rectangle 3"/>
          <p:cNvSpPr/>
          <p:nvPr/>
        </p:nvSpPr>
        <p:spPr>
          <a:xfrm>
            <a:off x="4826985" y="6287079"/>
            <a:ext cx="4317015" cy="369332"/>
          </a:xfrm>
          <a:prstGeom prst="rect">
            <a:avLst/>
          </a:prstGeom>
        </p:spPr>
        <p:txBody>
          <a:bodyPr wrap="none">
            <a:spAutoFit/>
          </a:bodyPr>
          <a:lstStyle/>
          <a:p>
            <a:pPr algn="r" fontAlgn="base">
              <a:spcBef>
                <a:spcPct val="0"/>
              </a:spcBef>
              <a:spcAft>
                <a:spcPct val="0"/>
              </a:spcAft>
            </a:pPr>
            <a:r>
              <a:rPr lang="en-US" dirty="0" smtClean="0">
                <a:solidFill>
                  <a:srgbClr val="FFFFFF"/>
                </a:solidFill>
                <a:latin typeface="Calibri" pitchFamily="34" charset="0"/>
                <a:ea typeface="Tahoma" pitchFamily="34" charset="0"/>
                <a:cs typeface="Tahoma" pitchFamily="34" charset="0"/>
              </a:rPr>
              <a:t>www.teachernet.gov.uk/susainableschools</a:t>
            </a:r>
            <a:r>
              <a:rPr lang="en-US" dirty="0" smtClean="0">
                <a:solidFill>
                  <a:srgbClr val="FFFF99"/>
                </a:solidFill>
                <a:latin typeface="Calibri" pitchFamily="34" charset="0"/>
                <a:ea typeface="Tahoma" pitchFamily="34" charset="0"/>
                <a:cs typeface="Tahoma" pitchFamily="34" charset="0"/>
              </a:rPr>
              <a:t>/ </a:t>
            </a:r>
          </a:p>
        </p:txBody>
      </p:sp>
    </p:spTree>
    <p:extLst>
      <p:ext uri="{BB962C8B-B14F-4D97-AF65-F5344CB8AC3E}">
        <p14:creationId xmlns:p14="http://schemas.microsoft.com/office/powerpoint/2010/main" val="146486295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ctrTitle"/>
          </p:nvPr>
        </p:nvSpPr>
        <p:spPr>
          <a:xfrm>
            <a:off x="551793" y="395785"/>
            <a:ext cx="7914289" cy="1224975"/>
          </a:xfrm>
        </p:spPr>
        <p:style>
          <a:lnRef idx="1">
            <a:schemeClr val="accent2"/>
          </a:lnRef>
          <a:fillRef idx="2">
            <a:schemeClr val="accent2"/>
          </a:fillRef>
          <a:effectRef idx="1">
            <a:schemeClr val="accent2"/>
          </a:effectRef>
          <a:fontRef idx="minor">
            <a:schemeClr val="dk1"/>
          </a:fontRef>
        </p:style>
        <p:txBody>
          <a:bodyPr/>
          <a:lstStyle/>
          <a:p>
            <a:pPr algn="ctr"/>
            <a:r>
              <a:rPr lang="en-US" sz="4000" i="1" dirty="0" smtClean="0">
                <a:latin typeface="Calibri" pitchFamily="34" charset="0"/>
              </a:rPr>
              <a:t/>
            </a:r>
            <a:br>
              <a:rPr lang="en-US" sz="4000" i="1" dirty="0" smtClean="0">
                <a:latin typeface="Calibri" pitchFamily="34" charset="0"/>
              </a:rPr>
            </a:br>
            <a:r>
              <a:rPr lang="en-US" sz="4000" i="1" dirty="0" smtClean="0">
                <a:latin typeface="Calibri" pitchFamily="34" charset="0"/>
              </a:rPr>
              <a:t/>
            </a:r>
            <a:br>
              <a:rPr lang="en-US" sz="4000" i="1" dirty="0" smtClean="0">
                <a:latin typeface="Calibri" pitchFamily="34" charset="0"/>
              </a:rPr>
            </a:br>
            <a:r>
              <a:rPr lang="en-US" sz="4000" i="1" dirty="0" smtClean="0">
                <a:latin typeface="Calibri" pitchFamily="34" charset="0"/>
              </a:rPr>
              <a:t/>
            </a:r>
            <a:br>
              <a:rPr lang="en-US" sz="4000" i="1" dirty="0" smtClean="0">
                <a:latin typeface="Calibri" pitchFamily="34" charset="0"/>
              </a:rPr>
            </a:br>
            <a:r>
              <a:rPr lang="en-US" sz="4000" i="1" dirty="0" smtClean="0">
                <a:latin typeface="Calibri" pitchFamily="34" charset="0"/>
              </a:rPr>
              <a:t/>
            </a:r>
            <a:br>
              <a:rPr lang="en-US" sz="4000" i="1" dirty="0" smtClean="0">
                <a:latin typeface="Calibri" pitchFamily="34" charset="0"/>
              </a:rPr>
            </a:br>
            <a:r>
              <a:rPr lang="en-US" sz="4000" i="1" dirty="0" smtClean="0">
                <a:latin typeface="Calibri" pitchFamily="34" charset="0"/>
              </a:rPr>
              <a:t/>
            </a:r>
            <a:br>
              <a:rPr lang="en-US" sz="4000" i="1" dirty="0" smtClean="0">
                <a:latin typeface="Calibri" pitchFamily="34" charset="0"/>
              </a:rPr>
            </a:br>
            <a:r>
              <a:rPr lang="en-US" sz="4000" dirty="0" smtClean="0">
                <a:solidFill>
                  <a:schemeClr val="bg1"/>
                </a:solidFill>
                <a:latin typeface="Calibri" pitchFamily="34" charset="0"/>
              </a:rPr>
              <a:t>Lo </a:t>
            </a:r>
            <a:r>
              <a:rPr lang="en-US" sz="4000" dirty="0" err="1" smtClean="0">
                <a:solidFill>
                  <a:schemeClr val="bg1"/>
                </a:solidFill>
                <a:latin typeface="Calibri" pitchFamily="34" charset="0"/>
              </a:rPr>
              <a:t>que</a:t>
            </a:r>
            <a:r>
              <a:rPr lang="en-US" sz="4000" dirty="0" smtClean="0">
                <a:solidFill>
                  <a:schemeClr val="bg1"/>
                </a:solidFill>
                <a:latin typeface="Calibri" pitchFamily="34" charset="0"/>
              </a:rPr>
              <a:t> los </a:t>
            </a:r>
            <a:r>
              <a:rPr lang="en-US" sz="4000" dirty="0" err="1" smtClean="0">
                <a:solidFill>
                  <a:schemeClr val="bg1"/>
                </a:solidFill>
                <a:latin typeface="Calibri" pitchFamily="34" charset="0"/>
              </a:rPr>
              <a:t>adultos</a:t>
            </a:r>
            <a:r>
              <a:rPr lang="en-US" sz="4000" dirty="0" smtClean="0">
                <a:solidFill>
                  <a:schemeClr val="bg1"/>
                </a:solidFill>
                <a:latin typeface="Calibri" pitchFamily="34" charset="0"/>
              </a:rPr>
              <a:t> </a:t>
            </a:r>
            <a:r>
              <a:rPr lang="en-US" sz="4000" dirty="0" err="1" smtClean="0">
                <a:solidFill>
                  <a:schemeClr val="bg1"/>
                </a:solidFill>
                <a:latin typeface="Calibri" pitchFamily="34" charset="0"/>
              </a:rPr>
              <a:t>consideran</a:t>
            </a:r>
            <a:r>
              <a:rPr lang="en-US" sz="4000" dirty="0" smtClean="0">
                <a:solidFill>
                  <a:schemeClr val="bg1"/>
                </a:solidFill>
                <a:latin typeface="Calibri" pitchFamily="34" charset="0"/>
              </a:rPr>
              <a:t> </a:t>
            </a:r>
            <a:r>
              <a:rPr lang="en-US" sz="4000" dirty="0" err="1" smtClean="0">
                <a:solidFill>
                  <a:schemeClr val="bg1"/>
                </a:solidFill>
                <a:latin typeface="Calibri" pitchFamily="34" charset="0"/>
              </a:rPr>
              <a:t>una</a:t>
            </a:r>
            <a:r>
              <a:rPr lang="en-US" sz="4000" dirty="0" smtClean="0">
                <a:solidFill>
                  <a:schemeClr val="bg1"/>
                </a:solidFill>
                <a:latin typeface="Calibri" pitchFamily="34" charset="0"/>
              </a:rPr>
              <a:t> </a:t>
            </a:r>
            <a:r>
              <a:rPr lang="en-US" sz="4000" dirty="0" err="1" smtClean="0">
                <a:solidFill>
                  <a:schemeClr val="bg1"/>
                </a:solidFill>
                <a:latin typeface="Calibri" pitchFamily="34" charset="0"/>
              </a:rPr>
              <a:t>prioridad</a:t>
            </a:r>
            <a:r>
              <a:rPr lang="en-US" sz="4000" dirty="0" smtClean="0">
                <a:solidFill>
                  <a:schemeClr val="bg1"/>
                </a:solidFill>
                <a:latin typeface="Calibri" pitchFamily="34" charset="0"/>
              </a:rPr>
              <a:t> del </a:t>
            </a:r>
            <a:r>
              <a:rPr lang="en-US" sz="4000" dirty="0" err="1" smtClean="0">
                <a:solidFill>
                  <a:schemeClr val="bg1"/>
                </a:solidFill>
                <a:latin typeface="Calibri" pitchFamily="34" charset="0"/>
              </a:rPr>
              <a:t>currículo</a:t>
            </a:r>
            <a:r>
              <a:rPr lang="en-US" sz="4000" dirty="0" smtClean="0">
                <a:solidFill>
                  <a:schemeClr val="bg1"/>
                </a:solidFill>
                <a:latin typeface="Calibri" pitchFamily="34" charset="0"/>
              </a:rPr>
              <a:t> del </a:t>
            </a:r>
            <a:r>
              <a:rPr lang="en-US" sz="4000" dirty="0" err="1" smtClean="0">
                <a:solidFill>
                  <a:schemeClr val="bg1"/>
                </a:solidFill>
                <a:latin typeface="Calibri" pitchFamily="34" charset="0"/>
              </a:rPr>
              <a:t>colegio</a:t>
            </a:r>
            <a:endParaRPr lang="en-US" sz="4000" dirty="0">
              <a:solidFill>
                <a:schemeClr val="bg1"/>
              </a:solidFill>
              <a:latin typeface="Calibri" pitchFamily="34" charset="0"/>
            </a:endParaRPr>
          </a:p>
        </p:txBody>
      </p:sp>
      <p:sp>
        <p:nvSpPr>
          <p:cNvPr id="95237" name="Rectangle 5"/>
          <p:cNvSpPr>
            <a:spLocks noGrp="1" noChangeArrowheads="1"/>
          </p:cNvSpPr>
          <p:nvPr>
            <p:ph type="subTitle" idx="1"/>
          </p:nvPr>
        </p:nvSpPr>
        <p:spPr>
          <a:xfrm>
            <a:off x="402559" y="1750565"/>
            <a:ext cx="8284241" cy="4622940"/>
          </a:xfrm>
        </p:spPr>
        <p:txBody>
          <a:bodyPr/>
          <a:lstStyle/>
          <a:p>
            <a:pPr marL="742950" indent="-742950"/>
            <a:r>
              <a:rPr lang="en-US" sz="3200" dirty="0" smtClean="0">
                <a:solidFill>
                  <a:schemeClr val="tx2"/>
                </a:solidFill>
                <a:latin typeface="Calibri" pitchFamily="34" charset="0"/>
              </a:rPr>
              <a:t>1.  </a:t>
            </a:r>
            <a:r>
              <a:rPr lang="en-US" sz="3200" dirty="0" err="1" smtClean="0">
                <a:solidFill>
                  <a:schemeClr val="tx2"/>
                </a:solidFill>
                <a:latin typeface="Calibri" pitchFamily="34" charset="0"/>
              </a:rPr>
              <a:t>Educación</a:t>
            </a:r>
            <a:r>
              <a:rPr lang="en-US" sz="3200" dirty="0" smtClean="0">
                <a:solidFill>
                  <a:schemeClr val="tx2"/>
                </a:solidFill>
                <a:latin typeface="Calibri" pitchFamily="34" charset="0"/>
              </a:rPr>
              <a:t> sexual</a:t>
            </a:r>
          </a:p>
          <a:p>
            <a:pPr marL="742950" indent="-742950"/>
            <a:r>
              <a:rPr lang="en-US" sz="3200" dirty="0" smtClean="0">
                <a:solidFill>
                  <a:schemeClr val="tx2"/>
                </a:solidFill>
                <a:latin typeface="Calibri" pitchFamily="34" charset="0"/>
              </a:rPr>
              <a:t>2.  </a:t>
            </a:r>
            <a:r>
              <a:rPr lang="en-US" sz="3200" dirty="0" err="1" smtClean="0">
                <a:solidFill>
                  <a:schemeClr val="tx2"/>
                </a:solidFill>
                <a:latin typeface="Calibri" pitchFamily="34" charset="0"/>
              </a:rPr>
              <a:t>Educación</a:t>
            </a:r>
            <a:r>
              <a:rPr lang="en-US" sz="3200" dirty="0" smtClean="0">
                <a:solidFill>
                  <a:schemeClr val="tx2"/>
                </a:solidFill>
                <a:latin typeface="Calibri" pitchFamily="34" charset="0"/>
              </a:rPr>
              <a:t> </a:t>
            </a:r>
            <a:r>
              <a:rPr lang="en-US" sz="3200" dirty="0" err="1" smtClean="0">
                <a:solidFill>
                  <a:schemeClr val="tx2"/>
                </a:solidFill>
                <a:latin typeface="Calibri" pitchFamily="34" charset="0"/>
              </a:rPr>
              <a:t>medio</a:t>
            </a:r>
            <a:r>
              <a:rPr lang="en-US" sz="3200" dirty="0" smtClean="0">
                <a:solidFill>
                  <a:schemeClr val="tx2"/>
                </a:solidFill>
                <a:latin typeface="Calibri" pitchFamily="34" charset="0"/>
              </a:rPr>
              <a:t> </a:t>
            </a:r>
            <a:r>
              <a:rPr lang="en-US" sz="3200" dirty="0" err="1" smtClean="0">
                <a:solidFill>
                  <a:schemeClr val="tx2"/>
                </a:solidFill>
                <a:latin typeface="Calibri" pitchFamily="34" charset="0"/>
              </a:rPr>
              <a:t>ambiental</a:t>
            </a:r>
            <a:endParaRPr lang="en-US" sz="3200" dirty="0" smtClean="0">
              <a:solidFill>
                <a:schemeClr val="tx2"/>
              </a:solidFill>
              <a:latin typeface="Calibri" pitchFamily="34" charset="0"/>
            </a:endParaRPr>
          </a:p>
          <a:p>
            <a:pPr marL="742950" indent="-742950"/>
            <a:r>
              <a:rPr lang="en-US" sz="3200" dirty="0" smtClean="0">
                <a:solidFill>
                  <a:schemeClr val="tx2"/>
                </a:solidFill>
                <a:latin typeface="Calibri" pitchFamily="34" charset="0"/>
              </a:rPr>
              <a:t>3.  </a:t>
            </a:r>
            <a:r>
              <a:rPr lang="en-US" sz="3200" dirty="0" err="1" smtClean="0">
                <a:solidFill>
                  <a:schemeClr val="tx2"/>
                </a:solidFill>
                <a:latin typeface="Calibri" pitchFamily="34" charset="0"/>
              </a:rPr>
              <a:t>Educación</a:t>
            </a:r>
            <a:r>
              <a:rPr lang="en-US" sz="3200" dirty="0" smtClean="0">
                <a:solidFill>
                  <a:schemeClr val="tx2"/>
                </a:solidFill>
                <a:latin typeface="Calibri" pitchFamily="34" charset="0"/>
              </a:rPr>
              <a:t> </a:t>
            </a:r>
            <a:r>
              <a:rPr lang="en-US" sz="3200" dirty="0" err="1" smtClean="0">
                <a:solidFill>
                  <a:schemeClr val="tx2"/>
                </a:solidFill>
                <a:latin typeface="Calibri" pitchFamily="34" charset="0"/>
              </a:rPr>
              <a:t>por</a:t>
            </a:r>
            <a:r>
              <a:rPr lang="en-US" sz="3200" dirty="0" smtClean="0">
                <a:solidFill>
                  <a:schemeClr val="tx2"/>
                </a:solidFill>
                <a:latin typeface="Calibri" pitchFamily="34" charset="0"/>
              </a:rPr>
              <a:t> la </a:t>
            </a:r>
            <a:r>
              <a:rPr lang="en-US" sz="3200" dirty="0" err="1" smtClean="0">
                <a:solidFill>
                  <a:schemeClr val="tx2"/>
                </a:solidFill>
                <a:latin typeface="Calibri" pitchFamily="34" charset="0"/>
              </a:rPr>
              <a:t>democracia</a:t>
            </a:r>
            <a:endParaRPr lang="en-US" sz="3200" dirty="0" smtClean="0">
              <a:solidFill>
                <a:schemeClr val="tx2"/>
              </a:solidFill>
              <a:latin typeface="Calibri" pitchFamily="34" charset="0"/>
            </a:endParaRPr>
          </a:p>
          <a:p>
            <a:pPr marL="742950" indent="-742950"/>
            <a:r>
              <a:rPr lang="en-US" sz="3200" dirty="0" smtClean="0">
                <a:solidFill>
                  <a:schemeClr val="tx2"/>
                </a:solidFill>
                <a:latin typeface="Calibri" pitchFamily="34" charset="0"/>
              </a:rPr>
              <a:t>4.  </a:t>
            </a:r>
            <a:r>
              <a:rPr lang="en-US" sz="3200" dirty="0" err="1" smtClean="0">
                <a:solidFill>
                  <a:schemeClr val="tx2"/>
                </a:solidFill>
                <a:latin typeface="Calibri" pitchFamily="34" charset="0"/>
              </a:rPr>
              <a:t>Educación</a:t>
            </a:r>
            <a:r>
              <a:rPr lang="en-US" sz="3200" dirty="0" smtClean="0">
                <a:solidFill>
                  <a:schemeClr val="tx2"/>
                </a:solidFill>
                <a:latin typeface="Calibri" pitchFamily="34" charset="0"/>
              </a:rPr>
              <a:t> </a:t>
            </a:r>
            <a:r>
              <a:rPr lang="en-US" sz="3200" dirty="0" err="1" smtClean="0">
                <a:solidFill>
                  <a:schemeClr val="tx2"/>
                </a:solidFill>
                <a:latin typeface="Calibri" pitchFamily="34" charset="0"/>
              </a:rPr>
              <a:t>física</a:t>
            </a:r>
            <a:endParaRPr lang="en-US" sz="3200" dirty="0" smtClean="0">
              <a:solidFill>
                <a:schemeClr val="tx2"/>
              </a:solidFill>
              <a:latin typeface="Calibri" pitchFamily="34" charset="0"/>
            </a:endParaRPr>
          </a:p>
          <a:p>
            <a:pPr marL="742950" indent="-742950"/>
            <a:r>
              <a:rPr lang="en-US" sz="3200" dirty="0" smtClean="0">
                <a:solidFill>
                  <a:schemeClr val="tx2"/>
                </a:solidFill>
                <a:latin typeface="Calibri" pitchFamily="34" charset="0"/>
              </a:rPr>
              <a:t>5.  Arte</a:t>
            </a:r>
          </a:p>
          <a:p>
            <a:pPr marL="742950" indent="-742950"/>
            <a:r>
              <a:rPr lang="en-US" sz="3200" dirty="0" smtClean="0">
                <a:solidFill>
                  <a:schemeClr val="tx2"/>
                </a:solidFill>
                <a:latin typeface="Calibri" pitchFamily="34" charset="0"/>
              </a:rPr>
              <a:t>6.  </a:t>
            </a:r>
            <a:r>
              <a:rPr lang="en-US" sz="3200" dirty="0" err="1" smtClean="0">
                <a:solidFill>
                  <a:schemeClr val="tx2"/>
                </a:solidFill>
                <a:latin typeface="Calibri" pitchFamily="34" charset="0"/>
              </a:rPr>
              <a:t>Religión</a:t>
            </a:r>
            <a:endParaRPr lang="en-US" sz="3200" dirty="0" smtClean="0">
              <a:solidFill>
                <a:schemeClr val="tx2"/>
              </a:solidFill>
              <a:latin typeface="Calibri" pitchFamily="34" charset="0"/>
            </a:endParaRPr>
          </a:p>
          <a:p>
            <a:pPr marL="742950" indent="-742950"/>
            <a:r>
              <a:rPr lang="en-US" sz="3200" dirty="0" smtClean="0">
                <a:solidFill>
                  <a:schemeClr val="tx2"/>
                </a:solidFill>
                <a:latin typeface="Calibri" pitchFamily="34" charset="0"/>
              </a:rPr>
              <a:t>7.  </a:t>
            </a:r>
            <a:r>
              <a:rPr lang="en-US" sz="3200" dirty="0" err="1" smtClean="0">
                <a:solidFill>
                  <a:schemeClr val="tx2"/>
                </a:solidFill>
                <a:latin typeface="Calibri" pitchFamily="34" charset="0"/>
              </a:rPr>
              <a:t>Educación</a:t>
            </a:r>
            <a:r>
              <a:rPr lang="en-US" sz="3200" dirty="0" smtClean="0">
                <a:solidFill>
                  <a:schemeClr val="tx2"/>
                </a:solidFill>
                <a:latin typeface="Calibri" pitchFamily="34" charset="0"/>
              </a:rPr>
              <a:t> pre-</a:t>
            </a:r>
            <a:r>
              <a:rPr lang="en-US" sz="3200" dirty="0" err="1" smtClean="0">
                <a:solidFill>
                  <a:schemeClr val="tx2"/>
                </a:solidFill>
                <a:latin typeface="Calibri" pitchFamily="34" charset="0"/>
              </a:rPr>
              <a:t>militar</a:t>
            </a:r>
            <a:endParaRPr lang="en-US" sz="3200" i="1" dirty="0" smtClean="0">
              <a:solidFill>
                <a:schemeClr val="tx2"/>
              </a:solidFill>
              <a:latin typeface="Calibri" pitchFamily="34" charset="0"/>
            </a:endParaRPr>
          </a:p>
          <a:p>
            <a:pPr marL="742950" indent="-742950"/>
            <a:r>
              <a:rPr lang="en-US" sz="3200" i="1" dirty="0" smtClean="0">
                <a:latin typeface="Calibri" pitchFamily="34" charset="0"/>
              </a:rPr>
              <a:t>                                               </a:t>
            </a:r>
            <a:r>
              <a:rPr lang="en-US" i="1" dirty="0" smtClean="0">
                <a:latin typeface="Calibri" pitchFamily="34" charset="0"/>
              </a:rPr>
              <a:t>(Universidad de Lima 2010)</a:t>
            </a:r>
            <a:endParaRPr lang="en-US" dirty="0">
              <a:solidFill>
                <a:srgbClr val="FFFF00"/>
              </a:solidFill>
              <a:latin typeface="Calibri" pitchFamily="34" charset="0"/>
            </a:endParaRPr>
          </a:p>
        </p:txBody>
      </p:sp>
    </p:spTree>
    <p:extLst>
      <p:ext uri="{BB962C8B-B14F-4D97-AF65-F5344CB8AC3E}">
        <p14:creationId xmlns:p14="http://schemas.microsoft.com/office/powerpoint/2010/main" val="123587092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282154"/>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s-PE" dirty="0" smtClean="0">
                <a:solidFill>
                  <a:schemeClr val="bg1"/>
                </a:solidFill>
              </a:rPr>
              <a:t>Las Escuelas   </a:t>
            </a:r>
            <a:r>
              <a:rPr lang="es-PE" sz="5300" b="1" dirty="0" smtClean="0">
                <a:solidFill>
                  <a:schemeClr val="bg1"/>
                </a:solidFill>
              </a:rPr>
              <a:t>EDS</a:t>
            </a:r>
            <a:r>
              <a:rPr lang="es-PE" dirty="0" smtClean="0">
                <a:solidFill>
                  <a:schemeClr val="bg1"/>
                </a:solidFill>
              </a:rPr>
              <a:t/>
            </a:r>
            <a:br>
              <a:rPr lang="es-PE" dirty="0" smtClean="0">
                <a:solidFill>
                  <a:schemeClr val="bg1"/>
                </a:solidFill>
              </a:rPr>
            </a:br>
            <a:r>
              <a:rPr lang="es-PE" sz="3600" b="1" dirty="0" smtClean="0">
                <a:solidFill>
                  <a:schemeClr val="bg1"/>
                </a:solidFill>
              </a:rPr>
              <a:t>Educación para el Desarrollo  Sostenible</a:t>
            </a:r>
            <a:endParaRPr lang="es-PE" sz="3600" b="1" dirty="0">
              <a:solidFill>
                <a:schemeClr val="bg1"/>
              </a:solidFill>
            </a:endParaRPr>
          </a:p>
        </p:txBody>
      </p:sp>
      <p:sp>
        <p:nvSpPr>
          <p:cNvPr id="3" name="Content Placeholder 2"/>
          <p:cNvSpPr>
            <a:spLocks noGrp="1"/>
          </p:cNvSpPr>
          <p:nvPr>
            <p:ph idx="1"/>
          </p:nvPr>
        </p:nvSpPr>
        <p:spPr>
          <a:xfrm>
            <a:off x="467544" y="1700808"/>
            <a:ext cx="8424936" cy="4637112"/>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lgn="just"/>
            <a:endParaRPr lang="es-PE" dirty="0" smtClean="0">
              <a:solidFill>
                <a:schemeClr val="bg1"/>
              </a:solidFill>
            </a:endParaRPr>
          </a:p>
          <a:p>
            <a:pPr algn="just"/>
            <a:r>
              <a:rPr lang="es-PE" dirty="0" smtClean="0">
                <a:solidFill>
                  <a:schemeClr val="bg1"/>
                </a:solidFill>
              </a:rPr>
              <a:t>En </a:t>
            </a:r>
            <a:r>
              <a:rPr lang="es-PE" dirty="0">
                <a:solidFill>
                  <a:schemeClr val="bg1"/>
                </a:solidFill>
              </a:rPr>
              <a:t>1992, durante la Cumbre de la Tierra de Río de Janeiro, se trató el tema de la disminución de los recursos del planeta frente a la desenfrenada actividad humana causada por el crecimiento demográfico y económico. </a:t>
            </a:r>
            <a:endParaRPr lang="es-PE" dirty="0" smtClean="0">
              <a:solidFill>
                <a:schemeClr val="bg1"/>
              </a:solidFill>
            </a:endParaRPr>
          </a:p>
          <a:p>
            <a:pPr algn="just"/>
            <a:r>
              <a:rPr lang="es-PE" b="1" dirty="0" smtClean="0">
                <a:solidFill>
                  <a:schemeClr val="bg1"/>
                </a:solidFill>
              </a:rPr>
              <a:t>Esto </a:t>
            </a:r>
            <a:r>
              <a:rPr lang="es-PE" b="1" dirty="0">
                <a:solidFill>
                  <a:schemeClr val="bg1"/>
                </a:solidFill>
              </a:rPr>
              <a:t>dio lugar a la "Agenda 21", un plan integral de acción para lograr el desarrollo sostenible en el siglo 21, mediante el equilibrio entre las consideraciones ambientales, sociales y económicas. </a:t>
            </a:r>
            <a:endParaRPr lang="es-PE" b="1" dirty="0" smtClean="0">
              <a:solidFill>
                <a:schemeClr val="bg1"/>
              </a:solidFill>
            </a:endParaRPr>
          </a:p>
          <a:p>
            <a:pPr algn="just"/>
            <a:r>
              <a:rPr lang="es-PE" b="1" dirty="0" smtClean="0">
                <a:solidFill>
                  <a:srgbClr val="0070C0"/>
                </a:solidFill>
              </a:rPr>
              <a:t>La </a:t>
            </a:r>
            <a:r>
              <a:rPr lang="es-PE" b="1" dirty="0">
                <a:solidFill>
                  <a:srgbClr val="0070C0"/>
                </a:solidFill>
              </a:rPr>
              <a:t>Agenda 21 considera la educación como una herramienta esencial para lograr este desarrollo.</a:t>
            </a:r>
            <a:br>
              <a:rPr lang="es-PE" b="1" dirty="0">
                <a:solidFill>
                  <a:srgbClr val="0070C0"/>
                </a:solidFill>
              </a:rPr>
            </a:br>
            <a:r>
              <a:rPr lang="es-PE" b="1" dirty="0">
                <a:solidFill>
                  <a:srgbClr val="0070C0"/>
                </a:solidFill>
              </a:rPr>
              <a:t/>
            </a:r>
            <a:br>
              <a:rPr lang="es-PE" b="1" dirty="0">
                <a:solidFill>
                  <a:srgbClr val="0070C0"/>
                </a:solidFill>
              </a:rPr>
            </a:br>
            <a:endParaRPr lang="es-PE" b="1" dirty="0">
              <a:solidFill>
                <a:srgbClr val="0070C0"/>
              </a:solidFill>
            </a:endParaRPr>
          </a:p>
        </p:txBody>
      </p:sp>
    </p:spTree>
    <p:extLst>
      <p:ext uri="{BB962C8B-B14F-4D97-AF65-F5344CB8AC3E}">
        <p14:creationId xmlns:p14="http://schemas.microsoft.com/office/powerpoint/2010/main" val="384444095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3347864" y="5445224"/>
            <a:ext cx="2952328" cy="742837"/>
          </a:xfrm>
        </p:spPr>
        <p:style>
          <a:lnRef idx="1">
            <a:schemeClr val="dk1"/>
          </a:lnRef>
          <a:fillRef idx="2">
            <a:schemeClr val="dk1"/>
          </a:fillRef>
          <a:effectRef idx="1">
            <a:schemeClr val="dk1"/>
          </a:effectRef>
          <a:fontRef idx="minor">
            <a:schemeClr val="dk1"/>
          </a:fontRef>
        </p:style>
        <p:txBody>
          <a:bodyPr/>
          <a:lstStyle/>
          <a:p>
            <a:pPr marL="457200" indent="-457200">
              <a:buNone/>
            </a:pPr>
            <a:r>
              <a:rPr lang="en-US" sz="4000" b="1" dirty="0" smtClean="0">
                <a:solidFill>
                  <a:srgbClr val="7030A0"/>
                </a:solidFill>
                <a:latin typeface="Calibri" pitchFamily="34" charset="0"/>
              </a:rPr>
              <a:t>3. </a:t>
            </a:r>
            <a:r>
              <a:rPr lang="en-US" sz="4000" b="1" dirty="0" err="1" smtClean="0">
                <a:solidFill>
                  <a:srgbClr val="7030A0"/>
                </a:solidFill>
                <a:latin typeface="Calibri" pitchFamily="34" charset="0"/>
              </a:rPr>
              <a:t>Químicos</a:t>
            </a:r>
            <a:endParaRPr lang="en-US" sz="4000" b="1" dirty="0" smtClean="0">
              <a:solidFill>
                <a:srgbClr val="7030A0"/>
              </a:solidFill>
              <a:latin typeface="Calibri" pitchFamily="34" charset="0"/>
            </a:endParaRPr>
          </a:p>
          <a:p>
            <a:pPr marL="457200" indent="-457200">
              <a:buNone/>
            </a:pPr>
            <a:endParaRPr lang="en-US" dirty="0"/>
          </a:p>
        </p:txBody>
      </p:sp>
      <p:pic>
        <p:nvPicPr>
          <p:cNvPr id="1026" name="Picture 1" descr="http://www.scienceimage.csiro.au/index.cfm?event=site.image.thumbnail&amp;id=6165&amp;viewfile=f&amp;divid=BU"/>
          <p:cNvPicPr>
            <a:picLocks noChangeAspect="1" noChangeArrowheads="1"/>
          </p:cNvPicPr>
          <p:nvPr/>
        </p:nvPicPr>
        <p:blipFill>
          <a:blip r:embed="rId2" cstate="print"/>
          <a:srcRect t="19530" b="20376"/>
          <a:stretch>
            <a:fillRect/>
          </a:stretch>
        </p:blipFill>
        <p:spPr bwMode="auto">
          <a:xfrm>
            <a:off x="2627784" y="1124744"/>
            <a:ext cx="2875821" cy="1728192"/>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light-bulb-ban"/>
          <p:cNvPicPr>
            <a:picLocks noChangeAspect="1" noChangeArrowheads="1"/>
          </p:cNvPicPr>
          <p:nvPr/>
        </p:nvPicPr>
        <p:blipFill>
          <a:blip r:embed="rId3" cstate="print"/>
          <a:srcRect/>
          <a:stretch>
            <a:fillRect/>
          </a:stretch>
        </p:blipFill>
        <p:spPr bwMode="auto">
          <a:xfrm>
            <a:off x="3707904" y="3107582"/>
            <a:ext cx="2169838" cy="2121618"/>
          </a:xfrm>
          <a:prstGeom prst="rect">
            <a:avLst/>
          </a:prstGeom>
          <a:ln>
            <a:noFill/>
          </a:ln>
          <a:effectLst>
            <a:outerShdw blurRad="292100" dist="139700" dir="2700000" algn="tl" rotWithShape="0">
              <a:srgbClr val="333333">
                <a:alpha val="65000"/>
              </a:srgbClr>
            </a:outerShdw>
          </a:effectLst>
        </p:spPr>
      </p:pic>
      <p:pic>
        <p:nvPicPr>
          <p:cNvPr id="1028" name="Picture 4" descr="HHWProgram"/>
          <p:cNvPicPr>
            <a:picLocks noChangeAspect="1" noChangeArrowheads="1"/>
          </p:cNvPicPr>
          <p:nvPr/>
        </p:nvPicPr>
        <p:blipFill>
          <a:blip r:embed="rId4" cstate="print"/>
          <a:srcRect/>
          <a:stretch>
            <a:fillRect/>
          </a:stretch>
        </p:blipFill>
        <p:spPr bwMode="auto">
          <a:xfrm>
            <a:off x="6588224" y="4437112"/>
            <a:ext cx="2263345" cy="2263345"/>
          </a:xfrm>
          <a:prstGeom prst="rect">
            <a:avLst/>
          </a:prstGeom>
          <a:noFill/>
          <a:ln w="9525">
            <a:noFill/>
            <a:miter lim="800000"/>
            <a:headEnd/>
            <a:tailEnd/>
          </a:ln>
        </p:spPr>
      </p:pic>
      <p:sp>
        <p:nvSpPr>
          <p:cNvPr id="3" name="Title 2"/>
          <p:cNvSpPr>
            <a:spLocks noGrp="1"/>
          </p:cNvSpPr>
          <p:nvPr>
            <p:ph type="title"/>
          </p:nvPr>
        </p:nvSpPr>
        <p:spPr>
          <a:xfrm>
            <a:off x="1115616" y="332656"/>
            <a:ext cx="7134566" cy="562074"/>
          </a:xfrm>
        </p:spPr>
        <p:txBody>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Las 10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puertas</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 de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entrada</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 del Plan</a:t>
            </a:r>
            <a:endParaRPr lang="es-PE" sz="3600" dirty="0"/>
          </a:p>
        </p:txBody>
      </p:sp>
      <p:sp>
        <p:nvSpPr>
          <p:cNvPr id="5" name="Rectangle 4"/>
          <p:cNvSpPr/>
          <p:nvPr/>
        </p:nvSpPr>
        <p:spPr>
          <a:xfrm>
            <a:off x="395536" y="1307433"/>
            <a:ext cx="1779654" cy="707886"/>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marL="457200" indent="-457200">
              <a:buNone/>
            </a:pPr>
            <a:r>
              <a:rPr lang="en-US" sz="4000" b="1" dirty="0">
                <a:solidFill>
                  <a:srgbClr val="00B0F0"/>
                </a:solidFill>
                <a:latin typeface="Calibri" pitchFamily="34" charset="0"/>
              </a:rPr>
              <a:t>1. Agua</a:t>
            </a:r>
          </a:p>
        </p:txBody>
      </p:sp>
      <p:sp>
        <p:nvSpPr>
          <p:cNvPr id="6" name="Rectangle 5"/>
          <p:cNvSpPr/>
          <p:nvPr/>
        </p:nvSpPr>
        <p:spPr>
          <a:xfrm>
            <a:off x="1043608" y="3672768"/>
            <a:ext cx="2361352"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457200" indent="-457200">
              <a:buNone/>
            </a:pPr>
            <a:r>
              <a:rPr lang="en-US" sz="4400" b="1" dirty="0">
                <a:solidFill>
                  <a:srgbClr val="FF0000"/>
                </a:solidFill>
                <a:latin typeface="Calibri" pitchFamily="34" charset="0"/>
              </a:rPr>
              <a:t>2.Energia</a:t>
            </a:r>
          </a:p>
        </p:txBody>
      </p:sp>
    </p:spTree>
    <p:extLst>
      <p:ext uri="{BB962C8B-B14F-4D97-AF65-F5344CB8AC3E}">
        <p14:creationId xmlns:p14="http://schemas.microsoft.com/office/powerpoint/2010/main" val="344691141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5616" y="332656"/>
            <a:ext cx="7134566" cy="562074"/>
          </a:xfrm>
        </p:spPr>
        <p:txBody>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Las 10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puertas</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 de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entrada</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 del Plan</a:t>
            </a:r>
            <a:endParaRPr lang="es-PE" sz="3600" dirty="0"/>
          </a:p>
        </p:txBody>
      </p:sp>
      <p:sp>
        <p:nvSpPr>
          <p:cNvPr id="4" name="Rectangle 3"/>
          <p:cNvSpPr/>
          <p:nvPr/>
        </p:nvSpPr>
        <p:spPr>
          <a:xfrm>
            <a:off x="68984" y="1242161"/>
            <a:ext cx="21987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itchFamily="34" charset="0"/>
              </a:rPr>
              <a:t>4. </a:t>
            </a:r>
            <a:r>
              <a:rPr lang="en-US" sz="3200" b="1" dirty="0" err="1">
                <a:latin typeface="Calibri" pitchFamily="34" charset="0"/>
              </a:rPr>
              <a:t>Desecho</a:t>
            </a:r>
            <a:endParaRPr lang="es-PE" sz="3200" b="1" dirty="0"/>
          </a:p>
        </p:txBody>
      </p:sp>
      <p:sp>
        <p:nvSpPr>
          <p:cNvPr id="7" name="Rectangle 6"/>
          <p:cNvSpPr/>
          <p:nvPr/>
        </p:nvSpPr>
        <p:spPr>
          <a:xfrm>
            <a:off x="2682212" y="3246488"/>
            <a:ext cx="2465852" cy="646331"/>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600" b="1" dirty="0">
                <a:solidFill>
                  <a:srgbClr val="C00000"/>
                </a:solidFill>
                <a:latin typeface="Calibri" pitchFamily="34" charset="0"/>
              </a:rPr>
              <a:t>5. </a:t>
            </a:r>
            <a:r>
              <a:rPr lang="en-US" sz="3600" b="1" dirty="0" err="1">
                <a:solidFill>
                  <a:srgbClr val="C00000"/>
                </a:solidFill>
                <a:latin typeface="Calibri" pitchFamily="34" charset="0"/>
              </a:rPr>
              <a:t>Reciclaje</a:t>
            </a:r>
            <a:endParaRPr lang="es-PE" sz="3600" b="1" dirty="0">
              <a:solidFill>
                <a:srgbClr val="C00000"/>
              </a:solidFill>
            </a:endParaRPr>
          </a:p>
        </p:txBody>
      </p:sp>
      <p:sp>
        <p:nvSpPr>
          <p:cNvPr id="8" name="Rectangle 7"/>
          <p:cNvSpPr/>
          <p:nvPr/>
        </p:nvSpPr>
        <p:spPr>
          <a:xfrm>
            <a:off x="3085063" y="5712847"/>
            <a:ext cx="2063001"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3200" dirty="0">
                <a:solidFill>
                  <a:srgbClr val="00B050"/>
                </a:solidFill>
                <a:latin typeface="Calibri" pitchFamily="34" charset="0"/>
              </a:rPr>
              <a:t>6. </a:t>
            </a:r>
            <a:r>
              <a:rPr lang="en-US" sz="3200" dirty="0" err="1">
                <a:solidFill>
                  <a:srgbClr val="00B050"/>
                </a:solidFill>
                <a:latin typeface="Calibri" pitchFamily="34" charset="0"/>
              </a:rPr>
              <a:t>Compras</a:t>
            </a:r>
            <a:endParaRPr lang="es-PE" sz="3200" dirty="0">
              <a:solidFill>
                <a:srgbClr val="00B050"/>
              </a:solidFill>
            </a:endParaRPr>
          </a:p>
        </p:txBody>
      </p:sp>
      <p:pic>
        <p:nvPicPr>
          <p:cNvPr id="13" name="Picture 3" descr="recycling-2"/>
          <p:cNvPicPr>
            <a:picLocks noChangeAspect="1" noChangeArrowheads="1"/>
          </p:cNvPicPr>
          <p:nvPr/>
        </p:nvPicPr>
        <p:blipFill>
          <a:blip r:embed="rId2" cstate="print"/>
          <a:srcRect/>
          <a:stretch>
            <a:fillRect/>
          </a:stretch>
        </p:blipFill>
        <p:spPr bwMode="auto">
          <a:xfrm>
            <a:off x="5004048" y="1812675"/>
            <a:ext cx="3904399" cy="3513959"/>
          </a:xfrm>
          <a:prstGeom prst="rect">
            <a:avLst/>
          </a:prstGeom>
          <a:ln>
            <a:noFill/>
          </a:ln>
          <a:effectLst>
            <a:softEdge rad="112500"/>
          </a:effectLst>
        </p:spPr>
      </p:pic>
      <p:pic>
        <p:nvPicPr>
          <p:cNvPr id="14" name="Picture 2" descr="food-waste"/>
          <p:cNvPicPr>
            <a:picLocks noChangeAspect="1" noChangeArrowheads="1"/>
          </p:cNvPicPr>
          <p:nvPr/>
        </p:nvPicPr>
        <p:blipFill>
          <a:blip r:embed="rId3" cstate="print"/>
          <a:srcRect/>
          <a:stretch>
            <a:fillRect/>
          </a:stretch>
        </p:blipFill>
        <p:spPr bwMode="auto">
          <a:xfrm>
            <a:off x="2157817" y="879911"/>
            <a:ext cx="2846231" cy="2055611"/>
          </a:xfrm>
          <a:prstGeom prst="rect">
            <a:avLst/>
          </a:prstGeom>
          <a:ln w="28575" cap="sq">
            <a:solidFill>
              <a:schemeClr val="tx1">
                <a:lumMod val="9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4" descr="BuyLocal"/>
          <p:cNvPicPr>
            <a:picLocks noChangeAspect="1" noChangeArrowheads="1"/>
          </p:cNvPicPr>
          <p:nvPr/>
        </p:nvPicPr>
        <p:blipFill>
          <a:blip r:embed="rId4" cstate="print"/>
          <a:srcRect l="4958" t="3324" r="4451" b="6535"/>
          <a:stretch>
            <a:fillRect/>
          </a:stretch>
        </p:blipFill>
        <p:spPr bwMode="auto">
          <a:xfrm>
            <a:off x="611560" y="4038747"/>
            <a:ext cx="2588654" cy="25757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96996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oseberry_planting_dave_christensen_04"/>
          <p:cNvPicPr>
            <a:picLocks noChangeAspect="1" noChangeArrowheads="1"/>
          </p:cNvPicPr>
          <p:nvPr/>
        </p:nvPicPr>
        <p:blipFill>
          <a:blip r:embed="rId2" cstate="print"/>
          <a:srcRect/>
          <a:stretch>
            <a:fillRect/>
          </a:stretch>
        </p:blipFill>
        <p:spPr bwMode="auto">
          <a:xfrm>
            <a:off x="6156176" y="128657"/>
            <a:ext cx="2809855" cy="2112373"/>
          </a:xfrm>
          <a:prstGeom prst="rect">
            <a:avLst/>
          </a:prstGeom>
          <a:noFill/>
          <a:ln w="9525">
            <a:noFill/>
            <a:miter lim="800000"/>
            <a:headEnd/>
            <a:tailEnd/>
          </a:ln>
        </p:spPr>
      </p:pic>
      <p:pic>
        <p:nvPicPr>
          <p:cNvPr id="3076" name="Picture 4" descr="eatwellplatelarge"/>
          <p:cNvPicPr>
            <a:picLocks noChangeAspect="1" noChangeArrowheads="1"/>
          </p:cNvPicPr>
          <p:nvPr/>
        </p:nvPicPr>
        <p:blipFill>
          <a:blip r:embed="rId3" cstate="print"/>
          <a:srcRect/>
          <a:stretch>
            <a:fillRect/>
          </a:stretch>
        </p:blipFill>
        <p:spPr bwMode="auto">
          <a:xfrm>
            <a:off x="6084944" y="3273073"/>
            <a:ext cx="2881088" cy="2028135"/>
          </a:xfrm>
          <a:prstGeom prst="rect">
            <a:avLst/>
          </a:prstGeom>
          <a:noFill/>
          <a:ln w="9525">
            <a:noFill/>
            <a:miter lim="800000"/>
            <a:headEnd/>
            <a:tailEnd/>
          </a:ln>
        </p:spPr>
      </p:pic>
      <p:pic>
        <p:nvPicPr>
          <p:cNvPr id="3077" name="Picture 5" descr="logo-semana-movilidad-web"/>
          <p:cNvPicPr>
            <a:picLocks noChangeAspect="1" noChangeArrowheads="1"/>
          </p:cNvPicPr>
          <p:nvPr/>
        </p:nvPicPr>
        <p:blipFill>
          <a:blip r:embed="rId4" cstate="print"/>
          <a:srcRect r="19949" b="33537"/>
          <a:stretch>
            <a:fillRect/>
          </a:stretch>
        </p:blipFill>
        <p:spPr bwMode="auto">
          <a:xfrm>
            <a:off x="179512" y="4767654"/>
            <a:ext cx="4778765" cy="1643172"/>
          </a:xfrm>
          <a:prstGeom prst="rect">
            <a:avLst/>
          </a:prstGeom>
          <a:noFill/>
          <a:ln w="9525">
            <a:noFill/>
            <a:miter lim="800000"/>
            <a:headEnd/>
            <a:tailEnd/>
          </a:ln>
        </p:spPr>
      </p:pic>
      <p:sp>
        <p:nvSpPr>
          <p:cNvPr id="2" name="Rectangle 1"/>
          <p:cNvSpPr/>
          <p:nvPr/>
        </p:nvSpPr>
        <p:spPr>
          <a:xfrm>
            <a:off x="3131840" y="164736"/>
            <a:ext cx="3103029" cy="64633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buNone/>
            </a:pPr>
            <a:r>
              <a:rPr lang="es-PE" sz="3600" b="1" dirty="0">
                <a:solidFill>
                  <a:srgbClr val="00B050"/>
                </a:solidFill>
                <a:latin typeface="Calibri" pitchFamily="34" charset="0"/>
              </a:rPr>
              <a:t>7. </a:t>
            </a:r>
            <a:r>
              <a:rPr lang="es-PE" sz="3600" b="1" dirty="0" err="1">
                <a:solidFill>
                  <a:srgbClr val="00B050"/>
                </a:solidFill>
                <a:latin typeface="Calibri" pitchFamily="34" charset="0"/>
              </a:rPr>
              <a:t>Areas</a:t>
            </a:r>
            <a:r>
              <a:rPr lang="es-PE" sz="3600" b="1" dirty="0">
                <a:solidFill>
                  <a:srgbClr val="00B050"/>
                </a:solidFill>
                <a:latin typeface="Calibri" pitchFamily="34" charset="0"/>
              </a:rPr>
              <a:t> verdes</a:t>
            </a:r>
            <a:endParaRPr lang="en-US" sz="3600" b="1" dirty="0">
              <a:solidFill>
                <a:srgbClr val="00B050"/>
              </a:solidFill>
              <a:latin typeface="Calibri" pitchFamily="34" charset="0"/>
            </a:endParaRPr>
          </a:p>
        </p:txBody>
      </p:sp>
      <p:sp>
        <p:nvSpPr>
          <p:cNvPr id="5" name="Rectangle 4"/>
          <p:cNvSpPr/>
          <p:nvPr/>
        </p:nvSpPr>
        <p:spPr>
          <a:xfrm>
            <a:off x="2180066" y="3719762"/>
            <a:ext cx="4120039" cy="646331"/>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buNone/>
            </a:pPr>
            <a:r>
              <a:rPr lang="en-US" sz="3600" b="1" dirty="0">
                <a:solidFill>
                  <a:schemeClr val="bg2"/>
                </a:solidFill>
                <a:latin typeface="Calibri" pitchFamily="34" charset="0"/>
              </a:rPr>
              <a:t>9. </a:t>
            </a:r>
            <a:r>
              <a:rPr lang="en-US" sz="3600" b="1" dirty="0" err="1">
                <a:solidFill>
                  <a:schemeClr val="bg2"/>
                </a:solidFill>
                <a:latin typeface="Calibri" pitchFamily="34" charset="0"/>
              </a:rPr>
              <a:t>Seguridad</a:t>
            </a:r>
            <a:r>
              <a:rPr lang="en-US" sz="3600" b="1" dirty="0">
                <a:solidFill>
                  <a:schemeClr val="bg2"/>
                </a:solidFill>
                <a:latin typeface="Calibri" pitchFamily="34" charset="0"/>
              </a:rPr>
              <a:t> y </a:t>
            </a:r>
            <a:r>
              <a:rPr lang="en-US" sz="3600" b="1" dirty="0" err="1">
                <a:solidFill>
                  <a:schemeClr val="bg2"/>
                </a:solidFill>
                <a:latin typeface="Calibri" pitchFamily="34" charset="0"/>
              </a:rPr>
              <a:t>salud</a:t>
            </a:r>
            <a:r>
              <a:rPr lang="en-US" sz="3600" b="1" dirty="0">
                <a:solidFill>
                  <a:schemeClr val="bg2"/>
                </a:solidFill>
                <a:latin typeface="Calibri" pitchFamily="34" charset="0"/>
              </a:rPr>
              <a:t> </a:t>
            </a:r>
          </a:p>
        </p:txBody>
      </p:sp>
      <p:sp>
        <p:nvSpPr>
          <p:cNvPr id="6" name="Rectangle 5"/>
          <p:cNvSpPr/>
          <p:nvPr/>
        </p:nvSpPr>
        <p:spPr>
          <a:xfrm>
            <a:off x="4911838" y="5645259"/>
            <a:ext cx="333257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600" b="1" dirty="0" smtClean="0">
                <a:solidFill>
                  <a:srgbClr val="7030A0"/>
                </a:solidFill>
                <a:latin typeface="Calibri" pitchFamily="34" charset="0"/>
              </a:rPr>
              <a:t> 10</a:t>
            </a:r>
            <a:r>
              <a:rPr lang="en-US" sz="3600" b="1" dirty="0">
                <a:solidFill>
                  <a:srgbClr val="7030A0"/>
                </a:solidFill>
                <a:latin typeface="Calibri" pitchFamily="34" charset="0"/>
              </a:rPr>
              <a:t>. </a:t>
            </a:r>
            <a:r>
              <a:rPr lang="en-US" sz="3600" b="1" dirty="0" err="1" smtClean="0">
                <a:solidFill>
                  <a:srgbClr val="7030A0"/>
                </a:solidFill>
                <a:latin typeface="Calibri" pitchFamily="34" charset="0"/>
              </a:rPr>
              <a:t>Transporte</a:t>
            </a:r>
            <a:r>
              <a:rPr lang="en-US" sz="3600" b="1" dirty="0" smtClean="0">
                <a:solidFill>
                  <a:srgbClr val="7030A0"/>
                </a:solidFill>
                <a:latin typeface="Calibri" pitchFamily="34" charset="0"/>
              </a:rPr>
              <a:t> </a:t>
            </a:r>
            <a:endParaRPr lang="es-PE" sz="3600" b="1" dirty="0">
              <a:solidFill>
                <a:srgbClr val="7030A0"/>
              </a:solidFill>
            </a:endParaRPr>
          </a:p>
        </p:txBody>
      </p:sp>
      <p:pic>
        <p:nvPicPr>
          <p:cNvPr id="1026" name="Picture 2" descr="http://2.bp.blogspot.com/-rZQvfwpv94c/UJ4wg8cuscI/AAAAAAAAH5I/SBDyNFlr2ng/s1600/exteriori.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77569"/>
            <a:ext cx="3635896" cy="2726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19637" y="2420888"/>
            <a:ext cx="432048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buNone/>
            </a:pPr>
            <a:r>
              <a:rPr lang="en-US" sz="3600" b="1" dirty="0">
                <a:solidFill>
                  <a:srgbClr val="C00000"/>
                </a:solidFill>
                <a:latin typeface="Calibri" pitchFamily="34" charset="0"/>
              </a:rPr>
              <a:t>8. </a:t>
            </a:r>
            <a:r>
              <a:rPr lang="en-US" sz="3600" b="1" dirty="0" err="1">
                <a:solidFill>
                  <a:srgbClr val="C00000"/>
                </a:solidFill>
                <a:latin typeface="Calibri" pitchFamily="34" charset="0"/>
              </a:rPr>
              <a:t>Arquitectura</a:t>
            </a:r>
            <a:r>
              <a:rPr lang="en-US" sz="3600" b="1" dirty="0">
                <a:solidFill>
                  <a:srgbClr val="C00000"/>
                </a:solidFill>
                <a:latin typeface="Calibri" pitchFamily="34" charset="0"/>
              </a:rPr>
              <a:t> </a:t>
            </a:r>
            <a:r>
              <a:rPr lang="en-US" sz="3600" b="1" dirty="0" err="1" smtClean="0">
                <a:solidFill>
                  <a:srgbClr val="C00000"/>
                </a:solidFill>
                <a:latin typeface="Calibri" pitchFamily="34" charset="0"/>
              </a:rPr>
              <a:t>verde</a:t>
            </a:r>
            <a:endParaRPr lang="en-US" sz="3600" dirty="0">
              <a:solidFill>
                <a:srgbClr val="C00000"/>
              </a:solidFill>
              <a:latin typeface="Calibri" pitchFamily="34" charset="0"/>
            </a:endParaRPr>
          </a:p>
        </p:txBody>
      </p:sp>
    </p:spTree>
    <p:extLst>
      <p:ext uri="{BB962C8B-B14F-4D97-AF65-F5344CB8AC3E}">
        <p14:creationId xmlns:p14="http://schemas.microsoft.com/office/powerpoint/2010/main" val="174553921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Plan Verde\DSC02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37445"/>
            <a:ext cx="8007261" cy="600544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37122" y="188640"/>
            <a:ext cx="3273845" cy="584775"/>
          </a:xfrm>
          <a:prstGeom prst="rect">
            <a:avLst/>
          </a:prstGeom>
        </p:spPr>
        <p:txBody>
          <a:bodyPr wrap="none">
            <a:spAutoFit/>
          </a:bodyPr>
          <a:lstStyle/>
          <a:p>
            <a:r>
              <a:rPr lang="en-US" sz="3200" b="1" dirty="0" smtClean="0">
                <a:latin typeface="Calibri" pitchFamily="34" charset="0"/>
              </a:rPr>
              <a:t>LAS DIEZ PUERTAS</a:t>
            </a:r>
            <a:endParaRPr lang="es-PE" sz="3200" dirty="0"/>
          </a:p>
        </p:txBody>
      </p:sp>
    </p:spTree>
    <p:extLst>
      <p:ext uri="{BB962C8B-B14F-4D97-AF65-F5344CB8AC3E}">
        <p14:creationId xmlns:p14="http://schemas.microsoft.com/office/powerpoint/2010/main" val="160057854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340768"/>
            <a:ext cx="7920880" cy="2308324"/>
          </a:xfrm>
          <a:prstGeom prst="rect">
            <a:avLst/>
          </a:prstGeom>
          <a:noFill/>
        </p:spPr>
        <p:txBody>
          <a:bodyPr wrap="square" rtlCol="0">
            <a:spAutoFit/>
          </a:bodyPr>
          <a:lstStyle/>
          <a:p>
            <a:pPr algn="ctr" fontAlgn="base">
              <a:spcBef>
                <a:spcPct val="0"/>
              </a:spcBef>
              <a:spcAft>
                <a:spcPct val="0"/>
              </a:spcAft>
            </a:pPr>
            <a:endParaRPr lang="en-US" sz="4800" u="sng" dirty="0" smtClean="0">
              <a:solidFill>
                <a:srgbClr val="FFFFFF"/>
              </a:solidFill>
              <a:latin typeface="Calibri" pitchFamily="34" charset="0"/>
            </a:endParaRPr>
          </a:p>
          <a:p>
            <a:pPr algn="ctr" fontAlgn="base">
              <a:spcBef>
                <a:spcPct val="0"/>
              </a:spcBef>
              <a:spcAft>
                <a:spcPct val="0"/>
              </a:spcAft>
            </a:pPr>
            <a:endParaRPr lang="en-US" sz="4800" u="sng" dirty="0" smtClean="0">
              <a:solidFill>
                <a:srgbClr val="FFFFFF"/>
              </a:solidFill>
              <a:latin typeface="Calibri" pitchFamily="34" charset="0"/>
            </a:endParaRPr>
          </a:p>
          <a:p>
            <a:pPr algn="ctr" fontAlgn="base">
              <a:spcBef>
                <a:spcPct val="0"/>
              </a:spcBef>
              <a:spcAft>
                <a:spcPct val="0"/>
              </a:spcAft>
            </a:pPr>
            <a:r>
              <a:rPr lang="en-US" sz="4800" b="1" dirty="0" smtClean="0">
                <a:solidFill>
                  <a:srgbClr val="FFFFFF"/>
                </a:solidFill>
                <a:latin typeface="Calibri" pitchFamily="34" charset="0"/>
              </a:rPr>
              <a:t>¿CÓMO PODEMOS AYUDAR?</a:t>
            </a:r>
          </a:p>
        </p:txBody>
      </p:sp>
    </p:spTree>
    <p:extLst>
      <p:ext uri="{BB962C8B-B14F-4D97-AF65-F5344CB8AC3E}">
        <p14:creationId xmlns:p14="http://schemas.microsoft.com/office/powerpoint/2010/main" val="37193511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5"/>
          <p:cNvSpPr>
            <a:spLocks noGrp="1" noChangeArrowheads="1"/>
          </p:cNvSpPr>
          <p:nvPr>
            <p:ph type="subTitle" idx="1"/>
          </p:nvPr>
        </p:nvSpPr>
        <p:spPr>
          <a:xfrm>
            <a:off x="20960" y="2636913"/>
            <a:ext cx="8928992" cy="3816424"/>
          </a:xfrm>
        </p:spPr>
        <p:txBody>
          <a:bodyPr>
            <a:normAutofit/>
          </a:bodyPr>
          <a:lstStyle/>
          <a:p>
            <a:pPr marL="571500" indent="-571500" algn="l">
              <a:buFont typeface="Arial" pitchFamily="34" charset="0"/>
              <a:buChar char="•"/>
            </a:pPr>
            <a:r>
              <a:rPr lang="en-US" sz="3200" dirty="0" smtClean="0">
                <a:latin typeface="Times New Roman" pitchFamily="18" charset="0"/>
                <a:cs typeface="Times New Roman" pitchFamily="18" charset="0"/>
              </a:rPr>
              <a:t>3.5 </a:t>
            </a:r>
            <a:r>
              <a:rPr lang="en-US" sz="3200" dirty="0" err="1" smtClean="0">
                <a:latin typeface="Times New Roman" pitchFamily="18" charset="0"/>
                <a:cs typeface="Times New Roman" pitchFamily="18" charset="0"/>
              </a:rPr>
              <a:t>milliones</a:t>
            </a:r>
            <a:r>
              <a:rPr lang="en-US" sz="3200" dirty="0" smtClean="0">
                <a:latin typeface="Times New Roman" pitchFamily="18" charset="0"/>
                <a:cs typeface="Times New Roman" pitchFamily="18" charset="0"/>
              </a:rPr>
              <a:t> de personas </a:t>
            </a:r>
            <a:r>
              <a:rPr lang="en-US" sz="3200" dirty="0" err="1" smtClean="0">
                <a:latin typeface="Times New Roman" pitchFamily="18" charset="0"/>
                <a:cs typeface="Times New Roman" pitchFamily="18" charset="0"/>
              </a:rPr>
              <a:t>mueren</a:t>
            </a:r>
            <a:r>
              <a:rPr lang="en-US" sz="3200" dirty="0" smtClean="0">
                <a:latin typeface="Times New Roman" pitchFamily="18" charset="0"/>
                <a:cs typeface="Times New Roman" pitchFamily="18" charset="0"/>
              </a:rPr>
              <a:t> al </a:t>
            </a:r>
            <a:r>
              <a:rPr lang="en-US" sz="3200" dirty="0" err="1" smtClean="0">
                <a:latin typeface="Times New Roman" pitchFamily="18" charset="0"/>
                <a:cs typeface="Times New Roman" pitchFamily="18" charset="0"/>
              </a:rPr>
              <a:t>año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por</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enfermedades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relacionadas</a:t>
            </a:r>
            <a:r>
              <a:rPr lang="en-US" sz="3200" dirty="0" smtClean="0">
                <a:latin typeface="Times New Roman" pitchFamily="18" charset="0"/>
                <a:cs typeface="Times New Roman" pitchFamily="18" charset="0"/>
              </a:rPr>
              <a:t> al </a:t>
            </a:r>
            <a:r>
              <a:rPr lang="en-US" sz="3200" dirty="0" err="1" smtClean="0">
                <a:latin typeface="Times New Roman" pitchFamily="18" charset="0"/>
                <a:cs typeface="Times New Roman" pitchFamily="18" charset="0"/>
              </a:rPr>
              <a:t>agua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más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por</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cualquier</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otra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causa</a:t>
            </a:r>
            <a:r>
              <a:rPr lang="en-US" sz="3200" dirty="0" smtClean="0">
                <a:latin typeface="Times New Roman" pitchFamily="18" charset="0"/>
                <a:cs typeface="Times New Roman" pitchFamily="18" charset="0"/>
              </a:rPr>
              <a:t>.</a:t>
            </a:r>
          </a:p>
          <a:p>
            <a:pPr marL="571500" indent="-571500" algn="l">
              <a:buFont typeface="Arial" pitchFamily="34" charset="0"/>
              <a:buChar char="•"/>
            </a:pPr>
            <a:r>
              <a:rPr lang="en-US" sz="3200" dirty="0" smtClean="0">
                <a:latin typeface="Times New Roman" pitchFamily="18" charset="0"/>
                <a:cs typeface="Times New Roman" pitchFamily="18" charset="0"/>
              </a:rPr>
              <a:t>98% de </a:t>
            </a:r>
            <a:r>
              <a:rPr lang="en-US" sz="3200" dirty="0" err="1" smtClean="0">
                <a:latin typeface="Times New Roman" pitchFamily="18" charset="0"/>
                <a:cs typeface="Times New Roman" pitchFamily="18" charset="0"/>
              </a:rPr>
              <a:t>las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muertes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relacionadas</a:t>
            </a:r>
            <a:r>
              <a:rPr lang="en-US" sz="3200" dirty="0" smtClean="0">
                <a:latin typeface="Times New Roman" pitchFamily="18" charset="0"/>
                <a:cs typeface="Times New Roman" pitchFamily="18" charset="0"/>
              </a:rPr>
              <a:t> al </a:t>
            </a:r>
            <a:r>
              <a:rPr lang="en-US" sz="3200" dirty="0" err="1" smtClean="0">
                <a:latin typeface="Times New Roman" pitchFamily="18" charset="0"/>
                <a:cs typeface="Times New Roman" pitchFamily="18" charset="0"/>
              </a:rPr>
              <a:t>agua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suceden</a:t>
            </a:r>
            <a:r>
              <a:rPr lang="en-US" sz="3200" dirty="0" smtClean="0">
                <a:latin typeface="Times New Roman" pitchFamily="18" charset="0"/>
                <a:cs typeface="Times New Roman" pitchFamily="18" charset="0"/>
              </a:rPr>
              <a:t> en </a:t>
            </a:r>
            <a:r>
              <a:rPr lang="en-US" sz="3200" dirty="0" err="1" smtClean="0">
                <a:latin typeface="Times New Roman" pitchFamily="18" charset="0"/>
                <a:cs typeface="Times New Roman" pitchFamily="18" charset="0"/>
              </a:rPr>
              <a:t>paises</a:t>
            </a:r>
            <a:r>
              <a:rPr lang="en-US" sz="3200" dirty="0" smtClean="0">
                <a:latin typeface="Times New Roman" pitchFamily="18" charset="0"/>
                <a:cs typeface="Times New Roman" pitchFamily="18" charset="0"/>
              </a:rPr>
              <a:t> en </a:t>
            </a:r>
            <a:r>
              <a:rPr lang="en-US" sz="3200" dirty="0" err="1" smtClean="0">
                <a:latin typeface="Times New Roman" pitchFamily="18" charset="0"/>
                <a:cs typeface="Times New Roman" pitchFamily="18" charset="0"/>
              </a:rPr>
              <a:t>desarrollo</a:t>
            </a:r>
            <a:r>
              <a:rPr lang="en-US" sz="3200" dirty="0" smtClean="0">
                <a:latin typeface="Times New Roman" pitchFamily="18" charset="0"/>
                <a:cs typeface="Times New Roman" pitchFamily="18" charset="0"/>
              </a:rPr>
              <a:t>. </a:t>
            </a:r>
          </a:p>
          <a:p>
            <a:pPr marL="571500" indent="-571500" algn="l">
              <a:buFont typeface="Arial" pitchFamily="34" charset="0"/>
              <a:buChar char="•"/>
            </a:pPr>
            <a:r>
              <a:rPr lang="en-US" sz="3200" dirty="0" smtClean="0">
                <a:latin typeface="Times New Roman" pitchFamily="18" charset="0"/>
                <a:cs typeface="Times New Roman" pitchFamily="18" charset="0"/>
              </a:rPr>
              <a:t>84% de </a:t>
            </a:r>
            <a:r>
              <a:rPr lang="en-US" sz="3200" dirty="0" err="1" smtClean="0">
                <a:latin typeface="Times New Roman" pitchFamily="18" charset="0"/>
                <a:cs typeface="Times New Roman" pitchFamily="18" charset="0"/>
              </a:rPr>
              <a:t>las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muertes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relacionadas</a:t>
            </a:r>
            <a:r>
              <a:rPr lang="en-US" sz="3200" dirty="0" smtClean="0">
                <a:latin typeface="Times New Roman" pitchFamily="18" charset="0"/>
                <a:cs typeface="Times New Roman" pitchFamily="18" charset="0"/>
              </a:rPr>
              <a:t> al </a:t>
            </a:r>
            <a:r>
              <a:rPr lang="en-US" sz="3200" dirty="0" err="1" smtClean="0">
                <a:latin typeface="Times New Roman" pitchFamily="18" charset="0"/>
                <a:cs typeface="Times New Roman" pitchFamily="18" charset="0"/>
              </a:rPr>
              <a:t>agua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suceden</a:t>
            </a:r>
            <a:r>
              <a:rPr lang="en-US" sz="3200" dirty="0" smtClean="0">
                <a:latin typeface="Times New Roman" pitchFamily="18" charset="0"/>
                <a:cs typeface="Times New Roman" pitchFamily="18" charset="0"/>
              </a:rPr>
              <a:t> en </a:t>
            </a:r>
            <a:r>
              <a:rPr lang="en-US" sz="3200" dirty="0" err="1" smtClean="0">
                <a:latin typeface="Times New Roman" pitchFamily="18" charset="0"/>
                <a:cs typeface="Times New Roman" pitchFamily="18" charset="0"/>
              </a:rPr>
              <a:t>niños</a:t>
            </a:r>
            <a:r>
              <a:rPr lang="en-US" sz="3200" dirty="0" smtClean="0">
                <a:latin typeface="Times New Roman" pitchFamily="18" charset="0"/>
                <a:cs typeface="Times New Roman" pitchFamily="18" charset="0"/>
              </a:rPr>
              <a:t> entre 0 y 14 </a:t>
            </a:r>
            <a:r>
              <a:rPr lang="en-US" sz="3200" dirty="0" err="1" smtClean="0">
                <a:latin typeface="Times New Roman" pitchFamily="18" charset="0"/>
                <a:cs typeface="Times New Roman" pitchFamily="18" charset="0"/>
              </a:rPr>
              <a:t>años</a:t>
            </a:r>
            <a:r>
              <a:rPr lang="en-US" sz="3200" dirty="0" smtClean="0">
                <a:latin typeface="Times New Roman" pitchFamily="18" charset="0"/>
                <a:cs typeface="Times New Roman" pitchFamily="18" charset="0"/>
              </a:rPr>
              <a:t>.</a:t>
            </a:r>
            <a:endParaRPr lang="en-US" sz="3600" dirty="0"/>
          </a:p>
        </p:txBody>
      </p:sp>
      <p:pic>
        <p:nvPicPr>
          <p:cNvPr id="5" name="Picture 2" descr="http://www.h2oconserve.org/img/logo_hr.jpg"/>
          <p:cNvPicPr>
            <a:picLocks noChangeAspect="1" noChangeArrowheads="1"/>
          </p:cNvPicPr>
          <p:nvPr/>
        </p:nvPicPr>
        <p:blipFill>
          <a:blip r:embed="rId2" cstate="print"/>
          <a:srcRect/>
          <a:stretch>
            <a:fillRect/>
          </a:stretch>
        </p:blipFill>
        <p:spPr bwMode="auto">
          <a:xfrm>
            <a:off x="220686" y="173446"/>
            <a:ext cx="1615010" cy="1513465"/>
          </a:xfrm>
          <a:prstGeom prst="rect">
            <a:avLst/>
          </a:prstGeom>
          <a:noFill/>
        </p:spPr>
      </p:pic>
      <p:pic>
        <p:nvPicPr>
          <p:cNvPr id="1026" name="Picture 2" descr="http://www.medioambiente.net/wp-content/uploads/falta_agua_potabl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048" y="160127"/>
            <a:ext cx="3347007" cy="247678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411760" y="468513"/>
            <a:ext cx="2531462" cy="923330"/>
          </a:xfrm>
          <a:prstGeom prst="rect">
            <a:avLst/>
          </a:prstGeom>
        </p:spPr>
        <p:txBody>
          <a:bodyPr wrap="none">
            <a:spAutoFit/>
          </a:bodyPr>
          <a:lstStyle/>
          <a:p>
            <a:r>
              <a:rPr lang="en-US" sz="5400" b="1" dirty="0" smtClean="0">
                <a:latin typeface="Times New Roman" pitchFamily="18" charset="0"/>
                <a:cs typeface="Times New Roman" pitchFamily="18" charset="0"/>
              </a:rPr>
              <a:t>¡</a:t>
            </a:r>
            <a:r>
              <a:rPr lang="en-US" sz="5400" b="1" dirty="0" err="1" smtClean="0">
                <a:latin typeface="Times New Roman" pitchFamily="18" charset="0"/>
                <a:cs typeface="Times New Roman" pitchFamily="18" charset="0"/>
              </a:rPr>
              <a:t>agua</a:t>
            </a:r>
            <a:r>
              <a:rPr lang="en-US" sz="5400" b="1" dirty="0" smtClean="0">
                <a:latin typeface="Times New Roman" pitchFamily="18" charset="0"/>
                <a:cs typeface="Times New Roman" pitchFamily="18" charset="0"/>
              </a:rPr>
              <a:t>!!!</a:t>
            </a:r>
            <a:endParaRPr lang="es-PE" sz="5400" b="1" dirty="0"/>
          </a:p>
        </p:txBody>
      </p:sp>
    </p:spTree>
    <p:extLst>
      <p:ext uri="{BB962C8B-B14F-4D97-AF65-F5344CB8AC3E}">
        <p14:creationId xmlns:p14="http://schemas.microsoft.com/office/powerpoint/2010/main" val="386211807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ctrTitle"/>
          </p:nvPr>
        </p:nvSpPr>
        <p:spPr>
          <a:xfrm>
            <a:off x="755576" y="116632"/>
            <a:ext cx="7313612" cy="867908"/>
          </a:xfrm>
        </p:spPr>
        <p:txBody>
          <a:bodyPr/>
          <a:lstStyle/>
          <a:p>
            <a:pPr algn="ctr"/>
            <a:r>
              <a:rPr lang="en-US" sz="5400" b="1" dirty="0" err="1" smtClean="0">
                <a:solidFill>
                  <a:schemeClr val="tx1"/>
                </a:solidFill>
                <a:latin typeface="Calibri" pitchFamily="34" charset="0"/>
              </a:rPr>
              <a:t>Desarrollo</a:t>
            </a:r>
            <a:r>
              <a:rPr lang="en-US" sz="5400" b="1" dirty="0" smtClean="0">
                <a:solidFill>
                  <a:schemeClr val="tx1"/>
                </a:solidFill>
                <a:latin typeface="Calibri" pitchFamily="34" charset="0"/>
              </a:rPr>
              <a:t> </a:t>
            </a:r>
            <a:r>
              <a:rPr lang="en-US" sz="5400" b="1" dirty="0" err="1" smtClean="0">
                <a:solidFill>
                  <a:schemeClr val="tx1"/>
                </a:solidFill>
                <a:latin typeface="Calibri" pitchFamily="34" charset="0"/>
              </a:rPr>
              <a:t>Sostenible</a:t>
            </a:r>
            <a:endParaRPr lang="en-US" sz="5400" b="1" dirty="0">
              <a:solidFill>
                <a:schemeClr val="tx1"/>
              </a:solidFill>
              <a:latin typeface="Calibri" pitchFamily="34" charset="0"/>
            </a:endParaRPr>
          </a:p>
        </p:txBody>
      </p:sp>
      <p:sp>
        <p:nvSpPr>
          <p:cNvPr id="95237" name="Rectangle 5"/>
          <p:cNvSpPr>
            <a:spLocks noGrp="1" noChangeArrowheads="1"/>
          </p:cNvSpPr>
          <p:nvPr>
            <p:ph type="subTitle" idx="1"/>
          </p:nvPr>
        </p:nvSpPr>
        <p:spPr>
          <a:xfrm>
            <a:off x="165002" y="836712"/>
            <a:ext cx="8784976" cy="4275786"/>
          </a:xfrm>
        </p:spPr>
        <p:txBody>
          <a:bodyPr>
            <a:normAutofit/>
          </a:bodyPr>
          <a:lstStyle/>
          <a:p>
            <a:pPr marL="457200" indent="-457200" algn="l">
              <a:buFont typeface="Arial" pitchFamily="34" charset="0"/>
              <a:buChar char="•"/>
            </a:pPr>
            <a:r>
              <a:rPr lang="en-US" sz="3200" dirty="0" err="1" smtClean="0"/>
              <a:t>Tomar</a:t>
            </a:r>
            <a:r>
              <a:rPr lang="en-US" sz="3200" dirty="0" smtClean="0"/>
              <a:t> </a:t>
            </a:r>
            <a:r>
              <a:rPr lang="en-US" sz="3200" dirty="0" err="1" smtClean="0"/>
              <a:t>una</a:t>
            </a:r>
            <a:r>
              <a:rPr lang="en-US" sz="3200" dirty="0" smtClean="0"/>
              <a:t> </a:t>
            </a:r>
            <a:r>
              <a:rPr lang="en-US" sz="3200" dirty="0" err="1" smtClean="0"/>
              <a:t>ducha</a:t>
            </a:r>
            <a:r>
              <a:rPr lang="en-US" sz="3200" dirty="0" smtClean="0"/>
              <a:t> de 5 </a:t>
            </a:r>
            <a:r>
              <a:rPr lang="en-US" sz="3200" dirty="0" err="1" smtClean="0"/>
              <a:t>minutos</a:t>
            </a:r>
            <a:r>
              <a:rPr lang="en-US" sz="3200" dirty="0" smtClean="0"/>
              <a:t> consume </a:t>
            </a:r>
            <a:r>
              <a:rPr lang="en-US" sz="3200" dirty="0" err="1" smtClean="0"/>
              <a:t>más</a:t>
            </a:r>
            <a:r>
              <a:rPr lang="en-US" sz="3200" dirty="0" smtClean="0"/>
              <a:t> </a:t>
            </a:r>
            <a:r>
              <a:rPr lang="en-US" sz="3200" dirty="0" err="1" smtClean="0"/>
              <a:t>agua</a:t>
            </a:r>
            <a:r>
              <a:rPr lang="en-US" sz="3200" dirty="0" smtClean="0"/>
              <a:t> </a:t>
            </a:r>
            <a:r>
              <a:rPr lang="en-US" sz="3200" dirty="0" err="1" smtClean="0"/>
              <a:t>que</a:t>
            </a:r>
            <a:r>
              <a:rPr lang="en-US" sz="3200" dirty="0" smtClean="0"/>
              <a:t> lo </a:t>
            </a:r>
            <a:r>
              <a:rPr lang="en-US" sz="3200" dirty="0" err="1" smtClean="0"/>
              <a:t>que</a:t>
            </a:r>
            <a:r>
              <a:rPr lang="en-US" sz="3200" dirty="0" smtClean="0"/>
              <a:t> consume </a:t>
            </a:r>
            <a:r>
              <a:rPr lang="en-US" sz="3200" dirty="0" err="1" smtClean="0"/>
              <a:t>una</a:t>
            </a:r>
            <a:r>
              <a:rPr lang="en-US" sz="3200" dirty="0" smtClean="0"/>
              <a:t> persona en un pueblo </a:t>
            </a:r>
            <a:r>
              <a:rPr lang="en-US" sz="3200" dirty="0" err="1" smtClean="0"/>
              <a:t>joven</a:t>
            </a:r>
            <a:r>
              <a:rPr lang="en-US" sz="3200" dirty="0" smtClean="0"/>
              <a:t> en un </a:t>
            </a:r>
            <a:r>
              <a:rPr lang="en-US" sz="3200" dirty="0" err="1" smtClean="0"/>
              <a:t>día</a:t>
            </a:r>
            <a:r>
              <a:rPr lang="en-US" sz="3200" dirty="0" smtClean="0"/>
              <a:t> </a:t>
            </a:r>
            <a:r>
              <a:rPr lang="en-US" sz="3200" dirty="0" err="1" smtClean="0"/>
              <a:t>completo</a:t>
            </a:r>
            <a:r>
              <a:rPr lang="en-US" sz="3200" dirty="0" smtClean="0"/>
              <a:t>.</a:t>
            </a:r>
          </a:p>
          <a:p>
            <a:pPr marL="571500" indent="-571500" algn="l">
              <a:buFont typeface="Arial" pitchFamily="34" charset="0"/>
              <a:buChar char="•"/>
            </a:pPr>
            <a:r>
              <a:rPr lang="en-US" sz="3200" dirty="0" smtClean="0"/>
              <a:t>884 </a:t>
            </a:r>
            <a:r>
              <a:rPr lang="en-US" sz="3200" dirty="0" err="1" smtClean="0"/>
              <a:t>milliones</a:t>
            </a:r>
            <a:r>
              <a:rPr lang="en-US" sz="3200" dirty="0" smtClean="0"/>
              <a:t> de personas </a:t>
            </a:r>
            <a:r>
              <a:rPr lang="en-US" sz="3200" dirty="0" err="1" smtClean="0"/>
              <a:t>carecen</a:t>
            </a:r>
            <a:r>
              <a:rPr lang="en-US" sz="3200" dirty="0" smtClean="0"/>
              <a:t> de </a:t>
            </a:r>
            <a:r>
              <a:rPr lang="en-US" sz="3200" dirty="0" err="1" smtClean="0"/>
              <a:t>acceso</a:t>
            </a:r>
            <a:r>
              <a:rPr lang="en-US" sz="3200" dirty="0" smtClean="0"/>
              <a:t> a </a:t>
            </a:r>
            <a:r>
              <a:rPr lang="en-US" sz="3200" dirty="0" err="1" smtClean="0"/>
              <a:t>agua</a:t>
            </a:r>
            <a:r>
              <a:rPr lang="en-US" sz="3200" dirty="0" smtClean="0"/>
              <a:t> potable (1 de </a:t>
            </a:r>
            <a:r>
              <a:rPr lang="en-US" sz="3200" dirty="0" err="1" smtClean="0"/>
              <a:t>cada</a:t>
            </a:r>
            <a:r>
              <a:rPr lang="en-US" sz="3200" dirty="0" smtClean="0"/>
              <a:t> 8 personas)</a:t>
            </a:r>
          </a:p>
          <a:p>
            <a:endParaRPr lang="en-US" sz="3600" dirty="0"/>
          </a:p>
        </p:txBody>
      </p:sp>
      <p:pic>
        <p:nvPicPr>
          <p:cNvPr id="2050" name="Picture 2" descr="Escasez de agua afectará a mitad del mundo en 2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536" y="3514204"/>
            <a:ext cx="6000750" cy="314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43235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wateruseitwisely.com/blog/wp-content/uploads/2009/02/tap-water.jpg"/>
          <p:cNvPicPr>
            <a:picLocks noChangeAspect="1" noChangeArrowheads="1"/>
          </p:cNvPicPr>
          <p:nvPr/>
        </p:nvPicPr>
        <p:blipFill>
          <a:blip r:embed="rId3" cstate="print"/>
          <a:srcRect/>
          <a:stretch>
            <a:fillRect/>
          </a:stretch>
        </p:blipFill>
        <p:spPr bwMode="auto">
          <a:xfrm>
            <a:off x="2744742" y="620688"/>
            <a:ext cx="3528391" cy="3083706"/>
          </a:xfrm>
          <a:prstGeom prst="rect">
            <a:avLst/>
          </a:prstGeom>
          <a:noFill/>
        </p:spPr>
      </p:pic>
      <p:sp>
        <p:nvSpPr>
          <p:cNvPr id="5" name="TextBox 4"/>
          <p:cNvSpPr txBox="1"/>
          <p:nvPr/>
        </p:nvSpPr>
        <p:spPr>
          <a:xfrm>
            <a:off x="899592" y="4213101"/>
            <a:ext cx="6939982" cy="1323439"/>
          </a:xfrm>
          <a:prstGeom prst="rect">
            <a:avLst/>
          </a:prstGeom>
          <a:noFill/>
        </p:spPr>
        <p:txBody>
          <a:bodyPr wrap="square" rtlCol="0">
            <a:spAutoFit/>
          </a:bodyPr>
          <a:lstStyle/>
          <a:p>
            <a:pPr algn="ctr" fontAlgn="base">
              <a:spcBef>
                <a:spcPct val="0"/>
              </a:spcBef>
              <a:spcAft>
                <a:spcPct val="0"/>
              </a:spcAft>
            </a:pPr>
            <a:r>
              <a:rPr lang="es-PE" sz="4000" b="1" dirty="0" smtClean="0"/>
              <a:t>EL AGUA ES VIDA. </a:t>
            </a:r>
          </a:p>
          <a:p>
            <a:pPr algn="ctr" fontAlgn="base">
              <a:spcBef>
                <a:spcPct val="0"/>
              </a:spcBef>
              <a:spcAft>
                <a:spcPct val="0"/>
              </a:spcAft>
            </a:pPr>
            <a:r>
              <a:rPr lang="es-PE" sz="4000" b="1" dirty="0" smtClean="0"/>
              <a:t>NO LA MALGASTES.</a:t>
            </a:r>
            <a:endParaRPr lang="es-PE" sz="4000" b="1" dirty="0"/>
          </a:p>
        </p:txBody>
      </p:sp>
    </p:spTree>
    <p:extLst>
      <p:ext uri="{BB962C8B-B14F-4D97-AF65-F5344CB8AC3E}">
        <p14:creationId xmlns:p14="http://schemas.microsoft.com/office/powerpoint/2010/main" val="305966006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7105" y="723326"/>
            <a:ext cx="7055892" cy="830997"/>
          </a:xfrm>
          <a:prstGeom prst="rect">
            <a:avLst/>
          </a:prstGeom>
          <a:noFill/>
        </p:spPr>
        <p:txBody>
          <a:bodyPr wrap="square" rtlCol="0">
            <a:spAutoFit/>
          </a:bodyPr>
          <a:lstStyle/>
          <a:p>
            <a:pPr algn="ctr" fontAlgn="base">
              <a:spcBef>
                <a:spcPct val="0"/>
              </a:spcBef>
              <a:spcAft>
                <a:spcPct val="0"/>
              </a:spcAft>
            </a:pPr>
            <a:r>
              <a:rPr lang="en-US" sz="4800" b="1" dirty="0" smtClean="0">
                <a:solidFill>
                  <a:srgbClr val="FFFFFF"/>
                </a:solidFill>
                <a:latin typeface="Calibri" pitchFamily="34" charset="0"/>
              </a:rPr>
              <a:t>TRANSPORTE ESCOLAR</a:t>
            </a:r>
          </a:p>
        </p:txBody>
      </p:sp>
      <p:pic>
        <p:nvPicPr>
          <p:cNvPr id="1026" name="Picture 2" descr="C:\Users\sonia\AppData\Local\Microsoft\Windows\Temporary Internet Files\Content.IE5\BPEWXSYN\MCBD07195_0000[1].wmf"/>
          <p:cNvPicPr>
            <a:picLocks noChangeAspect="1" noChangeArrowheads="1"/>
          </p:cNvPicPr>
          <p:nvPr/>
        </p:nvPicPr>
        <p:blipFill>
          <a:blip r:embed="rId3" cstate="print"/>
          <a:srcRect/>
          <a:stretch>
            <a:fillRect/>
          </a:stretch>
        </p:blipFill>
        <p:spPr bwMode="auto">
          <a:xfrm>
            <a:off x="1763854" y="1930504"/>
            <a:ext cx="5192343" cy="3937138"/>
          </a:xfrm>
          <a:prstGeom prst="rect">
            <a:avLst/>
          </a:prstGeom>
          <a:noFill/>
        </p:spPr>
      </p:pic>
    </p:spTree>
    <p:extLst>
      <p:ext uri="{BB962C8B-B14F-4D97-AF65-F5344CB8AC3E}">
        <p14:creationId xmlns:p14="http://schemas.microsoft.com/office/powerpoint/2010/main" val="90974875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7105" y="476672"/>
            <a:ext cx="7055892" cy="830997"/>
          </a:xfrm>
          <a:prstGeom prst="rect">
            <a:avLst/>
          </a:prstGeom>
          <a:noFill/>
        </p:spPr>
        <p:txBody>
          <a:bodyPr wrap="square" rtlCol="0">
            <a:spAutoFit/>
          </a:bodyPr>
          <a:lstStyle/>
          <a:p>
            <a:pPr algn="ctr" fontAlgn="base">
              <a:spcBef>
                <a:spcPct val="0"/>
              </a:spcBef>
              <a:spcAft>
                <a:spcPct val="0"/>
              </a:spcAft>
            </a:pPr>
            <a:r>
              <a:rPr lang="en-US" sz="4800" b="1" dirty="0" smtClean="0">
                <a:solidFill>
                  <a:srgbClr val="FFFFFF"/>
                </a:solidFill>
                <a:latin typeface="Calibri" pitchFamily="34" charset="0"/>
              </a:rPr>
              <a:t>TRANSPORTE ESCOLAR</a:t>
            </a:r>
            <a:endParaRPr lang="es-PE" sz="4800" b="1" dirty="0">
              <a:solidFill>
                <a:srgbClr val="FFFFFF"/>
              </a:solidFill>
            </a:endParaRPr>
          </a:p>
        </p:txBody>
      </p:sp>
      <p:sp>
        <p:nvSpPr>
          <p:cNvPr id="5" name="Rectangle 4"/>
          <p:cNvSpPr/>
          <p:nvPr/>
        </p:nvSpPr>
        <p:spPr>
          <a:xfrm>
            <a:off x="150522" y="1556792"/>
            <a:ext cx="8844455" cy="230832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fontAlgn="base">
              <a:spcBef>
                <a:spcPct val="0"/>
              </a:spcBef>
              <a:spcAft>
                <a:spcPct val="0"/>
              </a:spcAft>
              <a:buFont typeface="Arial" pitchFamily="34" charset="0"/>
              <a:buChar char="•"/>
            </a:pPr>
            <a:r>
              <a:rPr lang="en-US" sz="3600" dirty="0" smtClean="0">
                <a:solidFill>
                  <a:srgbClr val="FF0000"/>
                </a:solidFill>
                <a:latin typeface="Calibri" pitchFamily="34" charset="0"/>
              </a:rPr>
              <a:t> 900</a:t>
            </a:r>
            <a:r>
              <a:rPr lang="en-US" sz="3600" dirty="0" smtClean="0">
                <a:solidFill>
                  <a:schemeClr val="bg2"/>
                </a:solidFill>
                <a:latin typeface="Calibri" pitchFamily="34" charset="0"/>
              </a:rPr>
              <a:t> Autos </a:t>
            </a:r>
            <a:r>
              <a:rPr lang="en-US" sz="3600" dirty="0" err="1" smtClean="0">
                <a:solidFill>
                  <a:schemeClr val="bg2"/>
                </a:solidFill>
                <a:latin typeface="Calibri" pitchFamily="34" charset="0"/>
              </a:rPr>
              <a:t>entran</a:t>
            </a:r>
            <a:r>
              <a:rPr lang="en-US" sz="3600" dirty="0" smtClean="0">
                <a:solidFill>
                  <a:schemeClr val="bg2"/>
                </a:solidFill>
                <a:latin typeface="Calibri" pitchFamily="34" charset="0"/>
              </a:rPr>
              <a:t> al </a:t>
            </a:r>
            <a:r>
              <a:rPr lang="en-US" sz="3600" dirty="0" err="1" smtClean="0">
                <a:solidFill>
                  <a:schemeClr val="bg2"/>
                </a:solidFill>
                <a:latin typeface="Calibri" pitchFamily="34" charset="0"/>
              </a:rPr>
              <a:t>colegio</a:t>
            </a: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todos</a:t>
            </a:r>
            <a:r>
              <a:rPr lang="en-US" sz="3600" dirty="0" smtClean="0">
                <a:solidFill>
                  <a:schemeClr val="bg2"/>
                </a:solidFill>
                <a:latin typeface="Calibri" pitchFamily="34" charset="0"/>
              </a:rPr>
              <a:t> los </a:t>
            </a:r>
            <a:r>
              <a:rPr lang="en-US" sz="3600" dirty="0" err="1" smtClean="0">
                <a:solidFill>
                  <a:schemeClr val="bg2"/>
                </a:solidFill>
                <a:latin typeface="Calibri" pitchFamily="34" charset="0"/>
              </a:rPr>
              <a:t>dias</a:t>
            </a:r>
            <a:endParaRPr lang="en-US" sz="3600" dirty="0" smtClean="0">
              <a:solidFill>
                <a:schemeClr val="bg2"/>
              </a:solidFill>
              <a:latin typeface="Calibri" pitchFamily="34" charset="0"/>
            </a:endParaRPr>
          </a:p>
          <a:p>
            <a:pPr fontAlgn="base">
              <a:spcBef>
                <a:spcPct val="0"/>
              </a:spcBef>
              <a:spcAft>
                <a:spcPct val="0"/>
              </a:spcAft>
              <a:buFont typeface="Arial" pitchFamily="34" charset="0"/>
              <a:buChar char="•"/>
            </a:pP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Cada</a:t>
            </a:r>
            <a:r>
              <a:rPr lang="en-US" sz="3600" dirty="0" smtClean="0">
                <a:solidFill>
                  <a:schemeClr val="bg2"/>
                </a:solidFill>
                <a:latin typeface="Calibri" pitchFamily="34" charset="0"/>
              </a:rPr>
              <a:t> auto </a:t>
            </a:r>
            <a:r>
              <a:rPr lang="en-US" sz="3600" dirty="0" err="1" smtClean="0">
                <a:solidFill>
                  <a:schemeClr val="bg2"/>
                </a:solidFill>
                <a:latin typeface="Calibri" pitchFamily="34" charset="0"/>
              </a:rPr>
              <a:t>camina</a:t>
            </a:r>
            <a:r>
              <a:rPr lang="en-US" sz="3600" dirty="0" smtClean="0">
                <a:solidFill>
                  <a:schemeClr val="bg2"/>
                </a:solidFill>
                <a:latin typeface="Calibri" pitchFamily="34" charset="0"/>
              </a:rPr>
              <a:t> </a:t>
            </a:r>
            <a:r>
              <a:rPr lang="en-US" sz="3600" dirty="0" smtClean="0">
                <a:solidFill>
                  <a:srgbClr val="FF0000"/>
                </a:solidFill>
                <a:latin typeface="Calibri" pitchFamily="34" charset="0"/>
              </a:rPr>
              <a:t>20 </a:t>
            </a:r>
            <a:r>
              <a:rPr lang="en-US" sz="3600" dirty="0" err="1" smtClean="0">
                <a:solidFill>
                  <a:srgbClr val="FF0000"/>
                </a:solidFill>
                <a:latin typeface="Calibri" pitchFamily="34" charset="0"/>
              </a:rPr>
              <a:t>kms</a:t>
            </a:r>
            <a:r>
              <a:rPr lang="en-US" sz="3600" dirty="0" smtClean="0">
                <a:solidFill>
                  <a:srgbClr val="FF0000"/>
                </a:solidFill>
                <a:latin typeface="Calibri" pitchFamily="34" charset="0"/>
              </a:rPr>
              <a:t> </a:t>
            </a:r>
            <a:r>
              <a:rPr lang="en-US" sz="3600" dirty="0" err="1" smtClean="0">
                <a:solidFill>
                  <a:schemeClr val="bg2"/>
                </a:solidFill>
                <a:latin typeface="Calibri" pitchFamily="34" charset="0"/>
              </a:rPr>
              <a:t>por</a:t>
            </a: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día</a:t>
            </a:r>
            <a:r>
              <a:rPr lang="en-US" sz="3600" dirty="0" smtClean="0">
                <a:solidFill>
                  <a:schemeClr val="bg2"/>
                </a:solidFill>
                <a:latin typeface="Calibri" pitchFamily="34" charset="0"/>
              </a:rPr>
              <a:t> </a:t>
            </a:r>
            <a:r>
              <a:rPr lang="en-US" sz="2800" dirty="0" smtClean="0">
                <a:solidFill>
                  <a:schemeClr val="bg2"/>
                </a:solidFill>
                <a:latin typeface="Calibri" pitchFamily="34" charset="0"/>
              </a:rPr>
              <a:t>(</a:t>
            </a:r>
            <a:r>
              <a:rPr lang="en-US" sz="2800" dirty="0" err="1" smtClean="0">
                <a:solidFill>
                  <a:schemeClr val="bg2"/>
                </a:solidFill>
                <a:latin typeface="Calibri" pitchFamily="34" charset="0"/>
              </a:rPr>
              <a:t>promedio</a:t>
            </a:r>
            <a:r>
              <a:rPr lang="en-US" sz="2800" dirty="0" smtClean="0">
                <a:solidFill>
                  <a:schemeClr val="bg2"/>
                </a:solidFill>
                <a:latin typeface="Calibri" pitchFamily="34" charset="0"/>
              </a:rPr>
              <a:t>)</a:t>
            </a:r>
          </a:p>
          <a:p>
            <a:pPr fontAlgn="base">
              <a:spcBef>
                <a:spcPct val="0"/>
              </a:spcBef>
              <a:spcAft>
                <a:spcPct val="0"/>
              </a:spcAft>
              <a:buFont typeface="Arial" pitchFamily="34" charset="0"/>
              <a:buChar char="•"/>
            </a:pPr>
            <a:r>
              <a:rPr lang="en-US" sz="3600" dirty="0" smtClean="0">
                <a:solidFill>
                  <a:srgbClr val="FF0000"/>
                </a:solidFill>
                <a:latin typeface="Calibri" pitchFamily="34" charset="0"/>
              </a:rPr>
              <a:t> 900</a:t>
            </a:r>
            <a:r>
              <a:rPr lang="en-US" sz="3600" dirty="0" smtClean="0">
                <a:solidFill>
                  <a:schemeClr val="bg2"/>
                </a:solidFill>
                <a:latin typeface="Calibri" pitchFamily="34" charset="0"/>
              </a:rPr>
              <a:t> autos = </a:t>
            </a:r>
            <a:r>
              <a:rPr lang="en-US" sz="3600" dirty="0" smtClean="0">
                <a:solidFill>
                  <a:srgbClr val="FF0000"/>
                </a:solidFill>
                <a:latin typeface="Calibri" pitchFamily="34" charset="0"/>
              </a:rPr>
              <a:t>18,000</a:t>
            </a: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kms</a:t>
            </a: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por</a:t>
            </a: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día</a:t>
            </a:r>
            <a:endParaRPr lang="en-US" sz="3600" dirty="0" smtClean="0">
              <a:solidFill>
                <a:schemeClr val="bg2"/>
              </a:solidFill>
              <a:latin typeface="Calibri" pitchFamily="34" charset="0"/>
            </a:endParaRPr>
          </a:p>
          <a:p>
            <a:pPr fontAlgn="base">
              <a:spcBef>
                <a:spcPct val="0"/>
              </a:spcBef>
              <a:spcAft>
                <a:spcPct val="0"/>
              </a:spcAft>
              <a:buFont typeface="Arial" pitchFamily="34" charset="0"/>
              <a:buChar char="•"/>
            </a:pP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Consumen</a:t>
            </a:r>
            <a:r>
              <a:rPr lang="en-US" sz="3600" dirty="0" smtClean="0">
                <a:solidFill>
                  <a:schemeClr val="bg2"/>
                </a:solidFill>
                <a:latin typeface="Calibri" pitchFamily="34" charset="0"/>
              </a:rPr>
              <a:t> = </a:t>
            </a:r>
            <a:r>
              <a:rPr lang="en-US" sz="3600" dirty="0" smtClean="0">
                <a:solidFill>
                  <a:srgbClr val="FF0000"/>
                </a:solidFill>
                <a:latin typeface="Calibri" pitchFamily="34" charset="0"/>
              </a:rPr>
              <a:t>450 </a:t>
            </a:r>
            <a:r>
              <a:rPr lang="en-US" sz="3600" dirty="0" err="1" smtClean="0">
                <a:solidFill>
                  <a:srgbClr val="FF0000"/>
                </a:solidFill>
                <a:latin typeface="Calibri" pitchFamily="34" charset="0"/>
              </a:rPr>
              <a:t>galones</a:t>
            </a:r>
            <a:r>
              <a:rPr lang="en-US" sz="3600" dirty="0" smtClean="0">
                <a:solidFill>
                  <a:srgbClr val="FF0000"/>
                </a:solidFill>
                <a:latin typeface="Calibri" pitchFamily="34" charset="0"/>
              </a:rPr>
              <a:t> </a:t>
            </a:r>
            <a:r>
              <a:rPr lang="en-US" sz="3600" dirty="0" smtClean="0">
                <a:solidFill>
                  <a:schemeClr val="bg2"/>
                </a:solidFill>
                <a:latin typeface="Calibri" pitchFamily="34" charset="0"/>
              </a:rPr>
              <a:t>de </a:t>
            </a:r>
            <a:r>
              <a:rPr lang="en-US" sz="3600" dirty="0" err="1" smtClean="0">
                <a:solidFill>
                  <a:schemeClr val="bg2"/>
                </a:solidFill>
                <a:latin typeface="Calibri" pitchFamily="34" charset="0"/>
              </a:rPr>
              <a:t>gasolina</a:t>
            </a: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por</a:t>
            </a:r>
            <a:r>
              <a:rPr lang="en-US" sz="3600" dirty="0" smtClean="0">
                <a:solidFill>
                  <a:schemeClr val="bg2"/>
                </a:solidFill>
                <a:latin typeface="Calibri" pitchFamily="34" charset="0"/>
              </a:rPr>
              <a:t> </a:t>
            </a:r>
            <a:r>
              <a:rPr lang="en-US" sz="3600" dirty="0" err="1" smtClean="0">
                <a:solidFill>
                  <a:schemeClr val="bg2"/>
                </a:solidFill>
                <a:latin typeface="Calibri" pitchFamily="34" charset="0"/>
              </a:rPr>
              <a:t>día</a:t>
            </a:r>
            <a:endParaRPr lang="es-PE" sz="3600" dirty="0">
              <a:solidFill>
                <a:srgbClr val="FFFFFF"/>
              </a:solidFill>
            </a:endParaRPr>
          </a:p>
        </p:txBody>
      </p:sp>
      <p:pic>
        <p:nvPicPr>
          <p:cNvPr id="2050" name="Picture 2" descr="C:\Program Files\Microsoft Office\MEDIA\CAGCAT10\j0212957.wmf"/>
          <p:cNvPicPr>
            <a:picLocks noChangeAspect="1" noChangeArrowheads="1"/>
          </p:cNvPicPr>
          <p:nvPr/>
        </p:nvPicPr>
        <p:blipFill>
          <a:blip r:embed="rId3" cstate="print"/>
          <a:srcRect/>
          <a:stretch>
            <a:fillRect/>
          </a:stretch>
        </p:blipFill>
        <p:spPr bwMode="auto">
          <a:xfrm>
            <a:off x="5472441" y="4507560"/>
            <a:ext cx="2484000" cy="1559627"/>
          </a:xfrm>
          <a:prstGeom prst="rect">
            <a:avLst/>
          </a:prstGeom>
          <a:noFill/>
        </p:spPr>
      </p:pic>
      <p:pic>
        <p:nvPicPr>
          <p:cNvPr id="2051" name="Picture 3" descr="C:\Users\acino\AppData\Local\Microsoft\Windows\Temporary Internet Files\Content.IE5\0UWKWBE9\MCj04403400000[1].png"/>
          <p:cNvPicPr>
            <a:picLocks noChangeAspect="1" noChangeArrowheads="1"/>
          </p:cNvPicPr>
          <p:nvPr/>
        </p:nvPicPr>
        <p:blipFill>
          <a:blip r:embed="rId4" cstate="print"/>
          <a:srcRect/>
          <a:stretch>
            <a:fillRect/>
          </a:stretch>
        </p:blipFill>
        <p:spPr bwMode="auto">
          <a:xfrm>
            <a:off x="1331640" y="4507560"/>
            <a:ext cx="2772000" cy="1703625"/>
          </a:xfrm>
          <a:prstGeom prst="rect">
            <a:avLst/>
          </a:prstGeom>
          <a:noFill/>
        </p:spPr>
      </p:pic>
    </p:spTree>
    <p:extLst>
      <p:ext uri="{BB962C8B-B14F-4D97-AF65-F5344CB8AC3E}">
        <p14:creationId xmlns:p14="http://schemas.microsoft.com/office/powerpoint/2010/main" val="219911922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792088"/>
          </a:xfrm>
        </p:spPr>
        <p:style>
          <a:lnRef idx="0">
            <a:schemeClr val="accent1"/>
          </a:lnRef>
          <a:fillRef idx="3">
            <a:schemeClr val="accent1"/>
          </a:fillRef>
          <a:effectRef idx="3">
            <a:schemeClr val="accent1"/>
          </a:effectRef>
          <a:fontRef idx="minor">
            <a:schemeClr val="lt1"/>
          </a:fontRef>
        </p:style>
        <p:txBody>
          <a:bodyPr>
            <a:noAutofit/>
          </a:bodyPr>
          <a:lstStyle/>
          <a:p>
            <a:r>
              <a:rPr lang="es-PE" sz="3600" b="1" dirty="0">
                <a:solidFill>
                  <a:schemeClr val="bg1"/>
                </a:solidFill>
              </a:rPr>
              <a:t>Newton </a:t>
            </a:r>
            <a:r>
              <a:rPr lang="es-PE" sz="3600" b="1" dirty="0" err="1">
                <a:solidFill>
                  <a:schemeClr val="bg1"/>
                </a:solidFill>
              </a:rPr>
              <a:t>College</a:t>
            </a:r>
            <a:r>
              <a:rPr lang="es-PE" sz="3600" b="1" dirty="0">
                <a:solidFill>
                  <a:schemeClr val="bg1"/>
                </a:solidFill>
              </a:rPr>
              <a:t> y la EDS</a:t>
            </a:r>
          </a:p>
        </p:txBody>
      </p:sp>
      <p:sp>
        <p:nvSpPr>
          <p:cNvPr id="3" name="Content Placeholder 2"/>
          <p:cNvSpPr>
            <a:spLocks noGrp="1"/>
          </p:cNvSpPr>
          <p:nvPr>
            <p:ph idx="1"/>
          </p:nvPr>
        </p:nvSpPr>
        <p:spPr>
          <a:xfrm>
            <a:off x="3419872" y="1124744"/>
            <a:ext cx="5544616" cy="5410871"/>
          </a:xfrm>
        </p:spPr>
        <p:style>
          <a:lnRef idx="1">
            <a:schemeClr val="accent1"/>
          </a:lnRef>
          <a:fillRef idx="2">
            <a:schemeClr val="accent1"/>
          </a:fillRef>
          <a:effectRef idx="1">
            <a:schemeClr val="accent1"/>
          </a:effectRef>
          <a:fontRef idx="minor">
            <a:schemeClr val="dk1"/>
          </a:fontRef>
        </p:style>
        <p:txBody>
          <a:bodyPr>
            <a:noAutofit/>
          </a:bodyPr>
          <a:lstStyle/>
          <a:p>
            <a:pPr marL="0" indent="0" algn="just">
              <a:buNone/>
            </a:pPr>
            <a:r>
              <a:rPr lang="es-PE" sz="2000" b="1" dirty="0">
                <a:solidFill>
                  <a:schemeClr val="bg1"/>
                </a:solidFill>
              </a:rPr>
              <a:t>Newton </a:t>
            </a:r>
            <a:r>
              <a:rPr lang="es-PE" sz="2000" b="1" dirty="0" err="1">
                <a:solidFill>
                  <a:schemeClr val="bg1"/>
                </a:solidFill>
              </a:rPr>
              <a:t>College</a:t>
            </a:r>
            <a:r>
              <a:rPr lang="es-PE" sz="2000" b="1" dirty="0">
                <a:solidFill>
                  <a:schemeClr val="bg1"/>
                </a:solidFill>
              </a:rPr>
              <a:t> y la </a:t>
            </a:r>
            <a:r>
              <a:rPr lang="es-PE" sz="2000" b="1" dirty="0" smtClean="0">
                <a:solidFill>
                  <a:schemeClr val="bg1"/>
                </a:solidFill>
              </a:rPr>
              <a:t>EDS</a:t>
            </a:r>
            <a:r>
              <a:rPr lang="es-PE" sz="2000" dirty="0" smtClean="0">
                <a:solidFill>
                  <a:schemeClr val="bg1"/>
                </a:solidFill>
              </a:rPr>
              <a:t>: Desde </a:t>
            </a:r>
            <a:r>
              <a:rPr lang="es-PE" sz="2000" dirty="0">
                <a:solidFill>
                  <a:schemeClr val="bg1"/>
                </a:solidFill>
              </a:rPr>
              <a:t>su fundación en 1979, Newton </a:t>
            </a:r>
            <a:r>
              <a:rPr lang="es-PE" sz="2000" dirty="0" err="1">
                <a:solidFill>
                  <a:schemeClr val="bg1"/>
                </a:solidFill>
              </a:rPr>
              <a:t>College</a:t>
            </a:r>
            <a:r>
              <a:rPr lang="es-PE" sz="2000" dirty="0">
                <a:solidFill>
                  <a:schemeClr val="bg1"/>
                </a:solidFill>
              </a:rPr>
              <a:t> ha estado comprometido con los principios de la EDS, es decir, con el cuidado del medio ambiente, la equidad social y la justicia económica. </a:t>
            </a:r>
            <a:endParaRPr lang="es-PE" sz="2000" dirty="0" smtClean="0">
              <a:solidFill>
                <a:schemeClr val="bg1"/>
              </a:solidFill>
            </a:endParaRPr>
          </a:p>
          <a:p>
            <a:pPr marL="0" indent="0" algn="just">
              <a:buNone/>
            </a:pPr>
            <a:r>
              <a:rPr lang="es-PE" sz="2000" dirty="0" smtClean="0">
                <a:solidFill>
                  <a:schemeClr val="bg1"/>
                </a:solidFill>
              </a:rPr>
              <a:t>Poco </a:t>
            </a:r>
            <a:r>
              <a:rPr lang="es-PE" sz="2000" dirty="0">
                <a:solidFill>
                  <a:schemeClr val="bg1"/>
                </a:solidFill>
              </a:rPr>
              <a:t>después de la Conferencia de Río de 1992, Newton </a:t>
            </a:r>
            <a:r>
              <a:rPr lang="es-PE" sz="2000" dirty="0" err="1">
                <a:solidFill>
                  <a:schemeClr val="bg1"/>
                </a:solidFill>
              </a:rPr>
              <a:t>College</a:t>
            </a:r>
            <a:r>
              <a:rPr lang="es-PE" sz="2000" dirty="0">
                <a:solidFill>
                  <a:schemeClr val="bg1"/>
                </a:solidFill>
              </a:rPr>
              <a:t> compró un gran lote de tierra en la Reserva Nacional de </a:t>
            </a:r>
            <a:r>
              <a:rPr lang="es-PE" sz="2000" dirty="0" err="1">
                <a:solidFill>
                  <a:schemeClr val="bg1"/>
                </a:solidFill>
              </a:rPr>
              <a:t>Tambopata</a:t>
            </a:r>
            <a:r>
              <a:rPr lang="es-PE" sz="2000" dirty="0">
                <a:solidFill>
                  <a:schemeClr val="bg1"/>
                </a:solidFill>
              </a:rPr>
              <a:t>, donde construyó su Centro de Estudios </a:t>
            </a:r>
            <a:r>
              <a:rPr lang="es-PE" sz="2000" dirty="0" err="1">
                <a:solidFill>
                  <a:schemeClr val="bg1"/>
                </a:solidFill>
              </a:rPr>
              <a:t>Sachavacayoc</a:t>
            </a:r>
            <a:r>
              <a:rPr lang="es-PE" sz="2000" dirty="0">
                <a:solidFill>
                  <a:schemeClr val="bg1"/>
                </a:solidFill>
              </a:rPr>
              <a:t>. </a:t>
            </a:r>
            <a:endParaRPr lang="es-PE" sz="2000" dirty="0" smtClean="0">
              <a:solidFill>
                <a:schemeClr val="bg1"/>
              </a:solidFill>
            </a:endParaRPr>
          </a:p>
          <a:p>
            <a:pPr marL="0" indent="0" algn="just">
              <a:buNone/>
            </a:pPr>
            <a:endParaRPr lang="es-PE" sz="2000" dirty="0" smtClean="0">
              <a:solidFill>
                <a:schemeClr val="bg1"/>
              </a:solidFill>
            </a:endParaRPr>
          </a:p>
          <a:p>
            <a:pPr marL="0" indent="0" algn="just">
              <a:buNone/>
            </a:pPr>
            <a:r>
              <a:rPr lang="es-PE" sz="2000" dirty="0" smtClean="0">
                <a:solidFill>
                  <a:schemeClr val="bg1"/>
                </a:solidFill>
              </a:rPr>
              <a:t>El </a:t>
            </a:r>
            <a:r>
              <a:rPr lang="es-PE" sz="2000" dirty="0">
                <a:solidFill>
                  <a:schemeClr val="bg1"/>
                </a:solidFill>
              </a:rPr>
              <a:t>centro promueve la comprensión de los ecosistemas y la preservación del medio ambiente. Se encuentra en una de las regiones con mayor biodiversidad en el mundo </a:t>
            </a:r>
            <a:r>
              <a:rPr lang="es-PE" sz="2000" dirty="0" smtClean="0">
                <a:solidFill>
                  <a:schemeClr val="bg1"/>
                </a:solidFill>
              </a:rPr>
              <a:t>y es </a:t>
            </a:r>
            <a:r>
              <a:rPr lang="es-PE" sz="2000" dirty="0">
                <a:solidFill>
                  <a:schemeClr val="bg1"/>
                </a:solidFill>
              </a:rPr>
              <a:t>visitado por </a:t>
            </a:r>
            <a:r>
              <a:rPr lang="es-PE" sz="2000" dirty="0" smtClean="0">
                <a:solidFill>
                  <a:schemeClr val="bg1"/>
                </a:solidFill>
              </a:rPr>
              <a:t>estudiantes de </a:t>
            </a:r>
            <a:r>
              <a:rPr lang="es-PE" sz="2000" dirty="0">
                <a:solidFill>
                  <a:schemeClr val="bg1"/>
                </a:solidFill>
              </a:rPr>
              <a:t>diferentes edades y nacionalidades</a:t>
            </a:r>
            <a:r>
              <a:rPr lang="es-PE" sz="2000" dirty="0" smtClean="0">
                <a:solidFill>
                  <a:schemeClr val="bg1"/>
                </a:solidFill>
              </a:rPr>
              <a:t>.</a:t>
            </a:r>
            <a:endParaRPr lang="es-PE" sz="2000" b="1" dirty="0">
              <a:solidFill>
                <a:schemeClr val="bg1"/>
              </a:solidFill>
            </a:endParaRPr>
          </a:p>
        </p:txBody>
      </p:sp>
      <p:pic>
        <p:nvPicPr>
          <p:cNvPr id="1026" name="Picture 2" descr="http://www.newton.edu.pe/EDS/img/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2" y="3933057"/>
            <a:ext cx="3182044" cy="2386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ewton.edu.pe/EDS/img/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24744"/>
            <a:ext cx="3168352" cy="237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2560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7105" y="723326"/>
            <a:ext cx="7055892" cy="830997"/>
          </a:xfrm>
          <a:prstGeom prst="rect">
            <a:avLst/>
          </a:prstGeom>
          <a:noFill/>
        </p:spPr>
        <p:txBody>
          <a:bodyPr wrap="square" rtlCol="0">
            <a:spAutoFit/>
          </a:bodyPr>
          <a:lstStyle/>
          <a:p>
            <a:pPr algn="ctr" fontAlgn="base">
              <a:spcBef>
                <a:spcPct val="0"/>
              </a:spcBef>
              <a:spcAft>
                <a:spcPct val="0"/>
              </a:spcAft>
            </a:pPr>
            <a:r>
              <a:rPr lang="en-US" sz="4800" b="1" dirty="0" smtClean="0">
                <a:solidFill>
                  <a:srgbClr val="FFFFFF"/>
                </a:solidFill>
                <a:latin typeface="Calibri" pitchFamily="34" charset="0"/>
              </a:rPr>
              <a:t>TRANSPORTE ESCOLAR</a:t>
            </a:r>
            <a:endParaRPr lang="es-PE" sz="4800" b="1" dirty="0">
              <a:solidFill>
                <a:srgbClr val="FFFFFF"/>
              </a:solidFill>
            </a:endParaRPr>
          </a:p>
        </p:txBody>
      </p:sp>
      <p:sp>
        <p:nvSpPr>
          <p:cNvPr id="5" name="Rectangle 4"/>
          <p:cNvSpPr/>
          <p:nvPr/>
        </p:nvSpPr>
        <p:spPr>
          <a:xfrm>
            <a:off x="327547" y="1592806"/>
            <a:ext cx="6548710" cy="35394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fontAlgn="base">
              <a:spcBef>
                <a:spcPct val="0"/>
              </a:spcBef>
              <a:spcAft>
                <a:spcPct val="0"/>
              </a:spcAft>
            </a:pPr>
            <a:r>
              <a:rPr lang="en-US" sz="3200" dirty="0" smtClean="0">
                <a:solidFill>
                  <a:schemeClr val="bg2"/>
                </a:solidFill>
                <a:latin typeface="Calibri" pitchFamily="34" charset="0"/>
              </a:rPr>
              <a:t>1 </a:t>
            </a:r>
            <a:r>
              <a:rPr lang="en-US" sz="3200" dirty="0" err="1" smtClean="0">
                <a:solidFill>
                  <a:schemeClr val="bg2"/>
                </a:solidFill>
                <a:latin typeface="Calibri" pitchFamily="34" charset="0"/>
              </a:rPr>
              <a:t>galón</a:t>
            </a:r>
            <a:r>
              <a:rPr lang="en-US" sz="3200" dirty="0" smtClean="0">
                <a:solidFill>
                  <a:schemeClr val="bg2"/>
                </a:solidFill>
                <a:latin typeface="Calibri" pitchFamily="34" charset="0"/>
              </a:rPr>
              <a:t> de </a:t>
            </a:r>
            <a:r>
              <a:rPr lang="en-US" sz="3200" dirty="0" err="1" smtClean="0">
                <a:solidFill>
                  <a:schemeClr val="bg2"/>
                </a:solidFill>
                <a:latin typeface="Calibri" pitchFamily="34" charset="0"/>
              </a:rPr>
              <a:t>gasolina</a:t>
            </a:r>
            <a:r>
              <a:rPr lang="en-US" sz="3200" dirty="0" smtClean="0">
                <a:solidFill>
                  <a:schemeClr val="bg2"/>
                </a:solidFill>
                <a:latin typeface="Calibri" pitchFamily="34" charset="0"/>
              </a:rPr>
              <a:t> =  </a:t>
            </a:r>
            <a:r>
              <a:rPr lang="en-US" sz="3200" dirty="0" smtClean="0">
                <a:solidFill>
                  <a:srgbClr val="FF0000"/>
                </a:solidFill>
                <a:latin typeface="Calibri" pitchFamily="34" charset="0"/>
              </a:rPr>
              <a:t>8.7 </a:t>
            </a:r>
            <a:r>
              <a:rPr lang="en-US" sz="3200" dirty="0" err="1" smtClean="0">
                <a:solidFill>
                  <a:srgbClr val="FF0000"/>
                </a:solidFill>
                <a:latin typeface="Calibri" pitchFamily="34" charset="0"/>
              </a:rPr>
              <a:t>kgs</a:t>
            </a:r>
            <a:r>
              <a:rPr lang="en-US" sz="3200" dirty="0" smtClean="0">
                <a:solidFill>
                  <a:srgbClr val="FF0000"/>
                </a:solidFill>
                <a:latin typeface="Calibri" pitchFamily="34" charset="0"/>
              </a:rPr>
              <a:t> de CO</a:t>
            </a:r>
            <a:r>
              <a:rPr lang="en-US" sz="1600" dirty="0" smtClean="0">
                <a:solidFill>
                  <a:srgbClr val="FF0000"/>
                </a:solidFill>
                <a:latin typeface="Calibri" pitchFamily="34" charset="0"/>
              </a:rPr>
              <a:t>2</a:t>
            </a:r>
          </a:p>
          <a:p>
            <a:pPr fontAlgn="base">
              <a:spcBef>
                <a:spcPct val="0"/>
              </a:spcBef>
              <a:spcAft>
                <a:spcPct val="0"/>
              </a:spcAft>
            </a:pPr>
            <a:r>
              <a:rPr lang="en-US" sz="3200" dirty="0" smtClean="0">
                <a:solidFill>
                  <a:schemeClr val="bg2"/>
                </a:solidFill>
                <a:latin typeface="Calibri" pitchFamily="34" charset="0"/>
              </a:rPr>
              <a:t>450 </a:t>
            </a:r>
            <a:r>
              <a:rPr lang="en-US" sz="3200" dirty="0" err="1" smtClean="0">
                <a:solidFill>
                  <a:schemeClr val="bg2"/>
                </a:solidFill>
                <a:latin typeface="Calibri" pitchFamily="34" charset="0"/>
              </a:rPr>
              <a:t>galones</a:t>
            </a:r>
            <a:r>
              <a:rPr lang="en-US" sz="3200" dirty="0" smtClean="0">
                <a:solidFill>
                  <a:schemeClr val="bg2"/>
                </a:solidFill>
                <a:latin typeface="Calibri" pitchFamily="34" charset="0"/>
              </a:rPr>
              <a:t> de </a:t>
            </a:r>
            <a:r>
              <a:rPr lang="en-US" sz="3200" dirty="0" err="1" smtClean="0">
                <a:solidFill>
                  <a:schemeClr val="bg2"/>
                </a:solidFill>
                <a:latin typeface="Calibri" pitchFamily="34" charset="0"/>
              </a:rPr>
              <a:t>gasolina</a:t>
            </a:r>
            <a:r>
              <a:rPr lang="en-US" sz="3200" dirty="0" smtClean="0">
                <a:solidFill>
                  <a:schemeClr val="bg2"/>
                </a:solidFill>
                <a:latin typeface="Calibri" pitchFamily="34" charset="0"/>
              </a:rPr>
              <a:t> =  </a:t>
            </a:r>
            <a:r>
              <a:rPr lang="en-US" sz="3200" dirty="0" smtClean="0">
                <a:solidFill>
                  <a:schemeClr val="bg2"/>
                </a:solidFill>
                <a:latin typeface="Calibri" pitchFamily="34" charset="0"/>
              </a:rPr>
              <a:t>3,915   </a:t>
            </a:r>
            <a:endParaRPr lang="en-US" sz="3200" dirty="0" smtClean="0">
              <a:solidFill>
                <a:schemeClr val="bg2"/>
              </a:solidFill>
              <a:latin typeface="Calibri" pitchFamily="34" charset="0"/>
            </a:endParaRPr>
          </a:p>
          <a:p>
            <a:pPr fontAlgn="base">
              <a:spcBef>
                <a:spcPct val="0"/>
              </a:spcBef>
              <a:spcAft>
                <a:spcPct val="0"/>
              </a:spcAft>
            </a:pPr>
            <a:r>
              <a:rPr lang="en-US" sz="3200" dirty="0" smtClean="0">
                <a:solidFill>
                  <a:schemeClr val="bg2"/>
                </a:solidFill>
                <a:latin typeface="Calibri" pitchFamily="34" charset="0"/>
              </a:rPr>
              <a:t>         </a:t>
            </a:r>
            <a:r>
              <a:rPr lang="en-US" sz="3200" dirty="0" err="1" smtClean="0">
                <a:solidFill>
                  <a:schemeClr val="bg2"/>
                </a:solidFill>
                <a:latin typeface="Calibri" pitchFamily="34" charset="0"/>
              </a:rPr>
              <a:t>toneladas</a:t>
            </a:r>
            <a:r>
              <a:rPr lang="en-US" sz="3200" dirty="0" smtClean="0">
                <a:solidFill>
                  <a:schemeClr val="bg2"/>
                </a:solidFill>
                <a:latin typeface="Calibri" pitchFamily="34" charset="0"/>
              </a:rPr>
              <a:t> de </a:t>
            </a:r>
            <a:r>
              <a:rPr lang="en-US" sz="3200" dirty="0" smtClean="0">
                <a:solidFill>
                  <a:srgbClr val="FF0000"/>
                </a:solidFill>
                <a:latin typeface="Calibri" pitchFamily="34" charset="0"/>
              </a:rPr>
              <a:t>CO</a:t>
            </a:r>
            <a:r>
              <a:rPr lang="en-US" sz="1600" dirty="0" smtClean="0">
                <a:solidFill>
                  <a:srgbClr val="FF0000"/>
                </a:solidFill>
                <a:latin typeface="Calibri" pitchFamily="34" charset="0"/>
              </a:rPr>
              <a:t>2</a:t>
            </a:r>
            <a:r>
              <a:rPr lang="en-US" sz="3200" dirty="0" smtClean="0">
                <a:solidFill>
                  <a:srgbClr val="FF0000"/>
                </a:solidFill>
                <a:latin typeface="Calibri" pitchFamily="34" charset="0"/>
              </a:rPr>
              <a:t>por </a:t>
            </a:r>
            <a:r>
              <a:rPr lang="en-US" sz="3200" dirty="0" err="1" smtClean="0">
                <a:solidFill>
                  <a:srgbClr val="FF0000"/>
                </a:solidFill>
                <a:latin typeface="Calibri" pitchFamily="34" charset="0"/>
              </a:rPr>
              <a:t>día</a:t>
            </a:r>
            <a:endParaRPr lang="en-US" sz="3200" dirty="0" smtClean="0">
              <a:solidFill>
                <a:srgbClr val="FF0000"/>
              </a:solidFill>
              <a:latin typeface="Calibri" pitchFamily="34" charset="0"/>
            </a:endParaRPr>
          </a:p>
          <a:p>
            <a:pPr fontAlgn="base">
              <a:spcBef>
                <a:spcPct val="0"/>
              </a:spcBef>
              <a:spcAft>
                <a:spcPct val="0"/>
              </a:spcAft>
            </a:pPr>
            <a:r>
              <a:rPr lang="en-US" sz="3200" dirty="0" smtClean="0">
                <a:solidFill>
                  <a:schemeClr val="bg2"/>
                </a:solidFill>
                <a:latin typeface="Calibri" pitchFamily="34" charset="0"/>
              </a:rPr>
              <a:t>19,575 </a:t>
            </a:r>
            <a:r>
              <a:rPr lang="en-US" sz="3200" dirty="0" err="1" smtClean="0">
                <a:solidFill>
                  <a:schemeClr val="bg2"/>
                </a:solidFill>
                <a:latin typeface="Calibri" pitchFamily="34" charset="0"/>
              </a:rPr>
              <a:t>toneladas</a:t>
            </a:r>
            <a:r>
              <a:rPr lang="en-US" sz="3200" dirty="0" smtClean="0">
                <a:solidFill>
                  <a:schemeClr val="bg2"/>
                </a:solidFill>
                <a:latin typeface="Calibri" pitchFamily="34" charset="0"/>
              </a:rPr>
              <a:t> de </a:t>
            </a:r>
            <a:r>
              <a:rPr lang="en-US" sz="3200" dirty="0" smtClean="0">
                <a:solidFill>
                  <a:srgbClr val="FF0000"/>
                </a:solidFill>
                <a:latin typeface="Calibri" pitchFamily="34" charset="0"/>
              </a:rPr>
              <a:t>CO</a:t>
            </a:r>
            <a:r>
              <a:rPr lang="en-US" sz="1600" dirty="0" smtClean="0">
                <a:solidFill>
                  <a:srgbClr val="FF0000"/>
                </a:solidFill>
                <a:latin typeface="Calibri" pitchFamily="34" charset="0"/>
              </a:rPr>
              <a:t>2</a:t>
            </a:r>
            <a:r>
              <a:rPr lang="en-US" sz="3200" dirty="0" smtClean="0">
                <a:solidFill>
                  <a:srgbClr val="FF0000"/>
                </a:solidFill>
                <a:latin typeface="Calibri" pitchFamily="34" charset="0"/>
              </a:rPr>
              <a:t> </a:t>
            </a:r>
            <a:r>
              <a:rPr lang="en-US" sz="3200" dirty="0" err="1" smtClean="0">
                <a:solidFill>
                  <a:srgbClr val="FF0000"/>
                </a:solidFill>
                <a:latin typeface="Calibri" pitchFamily="34" charset="0"/>
              </a:rPr>
              <a:t>por</a:t>
            </a:r>
            <a:r>
              <a:rPr lang="en-US" sz="3200" dirty="0" smtClean="0">
                <a:solidFill>
                  <a:srgbClr val="FF0000"/>
                </a:solidFill>
                <a:latin typeface="Calibri" pitchFamily="34" charset="0"/>
              </a:rPr>
              <a:t> </a:t>
            </a:r>
            <a:r>
              <a:rPr lang="en-US" sz="3200" dirty="0" err="1" smtClean="0">
                <a:solidFill>
                  <a:srgbClr val="FF0000"/>
                </a:solidFill>
                <a:latin typeface="Calibri" pitchFamily="34" charset="0"/>
              </a:rPr>
              <a:t>semana</a:t>
            </a:r>
            <a:endParaRPr lang="en-US" sz="3200" dirty="0" smtClean="0">
              <a:solidFill>
                <a:srgbClr val="FF0000"/>
              </a:solidFill>
              <a:latin typeface="Calibri" pitchFamily="34" charset="0"/>
            </a:endParaRPr>
          </a:p>
          <a:p>
            <a:pPr fontAlgn="base">
              <a:spcBef>
                <a:spcPct val="0"/>
              </a:spcBef>
              <a:spcAft>
                <a:spcPct val="0"/>
              </a:spcAft>
            </a:pPr>
            <a:r>
              <a:rPr lang="en-US" sz="3200" dirty="0" smtClean="0">
                <a:solidFill>
                  <a:schemeClr val="bg2"/>
                </a:solidFill>
                <a:latin typeface="Calibri" pitchFamily="34" charset="0"/>
              </a:rPr>
              <a:t>744,000 </a:t>
            </a:r>
            <a:r>
              <a:rPr lang="en-US" sz="3200" dirty="0" err="1" smtClean="0">
                <a:solidFill>
                  <a:schemeClr val="bg2"/>
                </a:solidFill>
                <a:latin typeface="Calibri" pitchFamily="34" charset="0"/>
              </a:rPr>
              <a:t>toneladas</a:t>
            </a:r>
            <a:r>
              <a:rPr lang="en-US" sz="3200" dirty="0" smtClean="0">
                <a:solidFill>
                  <a:schemeClr val="bg2"/>
                </a:solidFill>
                <a:latin typeface="Calibri" pitchFamily="34" charset="0"/>
              </a:rPr>
              <a:t> de </a:t>
            </a:r>
            <a:r>
              <a:rPr lang="en-US" sz="3200" dirty="0" smtClean="0">
                <a:solidFill>
                  <a:srgbClr val="FF0000"/>
                </a:solidFill>
                <a:latin typeface="Calibri" pitchFamily="34" charset="0"/>
              </a:rPr>
              <a:t>CO</a:t>
            </a:r>
            <a:r>
              <a:rPr lang="en-US" sz="1600" dirty="0" smtClean="0">
                <a:solidFill>
                  <a:srgbClr val="FF0000"/>
                </a:solidFill>
                <a:latin typeface="Calibri" pitchFamily="34" charset="0"/>
              </a:rPr>
              <a:t>2</a:t>
            </a:r>
            <a:r>
              <a:rPr lang="en-US" sz="3200" dirty="0" smtClean="0">
                <a:solidFill>
                  <a:srgbClr val="FF0000"/>
                </a:solidFill>
                <a:latin typeface="Calibri" pitchFamily="34" charset="0"/>
              </a:rPr>
              <a:t> </a:t>
            </a:r>
            <a:r>
              <a:rPr lang="en-US" sz="3200" dirty="0" err="1" smtClean="0">
                <a:solidFill>
                  <a:srgbClr val="FF0000"/>
                </a:solidFill>
                <a:latin typeface="Calibri" pitchFamily="34" charset="0"/>
              </a:rPr>
              <a:t>por</a:t>
            </a:r>
            <a:r>
              <a:rPr lang="en-US" sz="3200" dirty="0" smtClean="0">
                <a:solidFill>
                  <a:srgbClr val="FF0000"/>
                </a:solidFill>
                <a:latin typeface="Calibri" pitchFamily="34" charset="0"/>
              </a:rPr>
              <a:t> </a:t>
            </a:r>
            <a:r>
              <a:rPr lang="en-US" sz="3200" dirty="0" err="1" smtClean="0">
                <a:solidFill>
                  <a:srgbClr val="FF0000"/>
                </a:solidFill>
                <a:latin typeface="Calibri" pitchFamily="34" charset="0"/>
              </a:rPr>
              <a:t>año</a:t>
            </a:r>
            <a:r>
              <a:rPr lang="en-US" sz="2400" dirty="0" smtClean="0">
                <a:solidFill>
                  <a:schemeClr val="bg2"/>
                </a:solidFill>
                <a:latin typeface="Calibri" pitchFamily="34" charset="0"/>
              </a:rPr>
              <a:t>.</a:t>
            </a:r>
          </a:p>
          <a:p>
            <a:pPr fontAlgn="base">
              <a:spcBef>
                <a:spcPct val="0"/>
              </a:spcBef>
              <a:spcAft>
                <a:spcPct val="0"/>
              </a:spcAft>
            </a:pPr>
            <a:r>
              <a:rPr lang="en-US" sz="2400" dirty="0">
                <a:solidFill>
                  <a:schemeClr val="bg2"/>
                </a:solidFill>
                <a:latin typeface="Calibri" pitchFamily="34" charset="0"/>
              </a:rPr>
              <a:t> </a:t>
            </a:r>
            <a:r>
              <a:rPr lang="en-US" sz="2400" dirty="0" smtClean="0">
                <a:solidFill>
                  <a:schemeClr val="bg2"/>
                </a:solidFill>
                <a:latin typeface="Calibri" pitchFamily="34" charset="0"/>
              </a:rPr>
              <a:t>          </a:t>
            </a:r>
            <a:r>
              <a:rPr lang="en-US" sz="2400" dirty="0" smtClean="0">
                <a:solidFill>
                  <a:schemeClr val="bg2"/>
                </a:solidFill>
                <a:latin typeface="Calibri" pitchFamily="34" charset="0"/>
              </a:rPr>
              <a:t>(</a:t>
            </a:r>
            <a:r>
              <a:rPr lang="en-US" sz="2400" dirty="0" smtClean="0">
                <a:solidFill>
                  <a:schemeClr val="bg2"/>
                </a:solidFill>
                <a:latin typeface="Calibri" pitchFamily="34" charset="0"/>
              </a:rPr>
              <a:t>Se </a:t>
            </a:r>
            <a:r>
              <a:rPr lang="en-US" sz="2400" dirty="0" err="1" smtClean="0">
                <a:solidFill>
                  <a:schemeClr val="bg2"/>
                </a:solidFill>
                <a:latin typeface="Calibri" pitchFamily="34" charset="0"/>
              </a:rPr>
              <a:t>consideran</a:t>
            </a:r>
            <a:r>
              <a:rPr lang="en-US" sz="2400" dirty="0" smtClean="0">
                <a:solidFill>
                  <a:schemeClr val="bg2"/>
                </a:solidFill>
                <a:latin typeface="Calibri" pitchFamily="34" charset="0"/>
              </a:rPr>
              <a:t> solo 36 </a:t>
            </a:r>
            <a:r>
              <a:rPr lang="en-US" sz="2400" dirty="0" err="1" smtClean="0">
                <a:solidFill>
                  <a:schemeClr val="bg2"/>
                </a:solidFill>
                <a:latin typeface="Calibri" pitchFamily="34" charset="0"/>
              </a:rPr>
              <a:t>semanas</a:t>
            </a:r>
            <a:r>
              <a:rPr lang="en-US" sz="2400" dirty="0" smtClean="0">
                <a:solidFill>
                  <a:schemeClr val="bg2"/>
                </a:solidFill>
                <a:latin typeface="Calibri" pitchFamily="34" charset="0"/>
              </a:rPr>
              <a:t>  de </a:t>
            </a:r>
            <a:r>
              <a:rPr lang="en-US" sz="2400" dirty="0" err="1" smtClean="0">
                <a:solidFill>
                  <a:schemeClr val="bg2"/>
                </a:solidFill>
                <a:latin typeface="Calibri" pitchFamily="34" charset="0"/>
              </a:rPr>
              <a:t>clase</a:t>
            </a:r>
            <a:r>
              <a:rPr lang="en-US" sz="2400" dirty="0" smtClean="0">
                <a:solidFill>
                  <a:schemeClr val="bg2"/>
                </a:solidFill>
                <a:latin typeface="Calibri" pitchFamily="34" charset="0"/>
              </a:rPr>
              <a:t>)</a:t>
            </a:r>
          </a:p>
          <a:p>
            <a:pPr fontAlgn="base">
              <a:spcBef>
                <a:spcPct val="0"/>
              </a:spcBef>
              <a:spcAft>
                <a:spcPct val="0"/>
              </a:spcAft>
            </a:pPr>
            <a:endParaRPr lang="es-PE" sz="3600" dirty="0">
              <a:solidFill>
                <a:srgbClr val="FFFFFF"/>
              </a:solidFill>
            </a:endParaRPr>
          </a:p>
        </p:txBody>
      </p:sp>
      <p:pic>
        <p:nvPicPr>
          <p:cNvPr id="3076" name="Picture 4" descr="C:\Users\acino\AppData\Local\Microsoft\Windows\Temporary Internet Files\Content.IE5\JK5P4U7X\MCj04134900000[1].wmf"/>
          <p:cNvPicPr>
            <a:picLocks noChangeAspect="1" noChangeArrowheads="1"/>
          </p:cNvPicPr>
          <p:nvPr/>
        </p:nvPicPr>
        <p:blipFill>
          <a:blip r:embed="rId3" cstate="print"/>
          <a:srcRect/>
          <a:stretch>
            <a:fillRect/>
          </a:stretch>
        </p:blipFill>
        <p:spPr bwMode="auto">
          <a:xfrm>
            <a:off x="7164287" y="3982540"/>
            <a:ext cx="1840221" cy="2176282"/>
          </a:xfrm>
          <a:prstGeom prst="rect">
            <a:avLst/>
          </a:prstGeom>
          <a:noFill/>
        </p:spPr>
      </p:pic>
    </p:spTree>
    <p:extLst>
      <p:ext uri="{BB962C8B-B14F-4D97-AF65-F5344CB8AC3E}">
        <p14:creationId xmlns:p14="http://schemas.microsoft.com/office/powerpoint/2010/main" val="189357161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5911" y="5581966"/>
            <a:ext cx="8093122" cy="1965324"/>
          </a:xfrm>
        </p:spPr>
        <p:txBody>
          <a:bodyPr/>
          <a:lstStyle/>
          <a:p>
            <a:r>
              <a:rPr lang="es-PE" sz="3600" dirty="0" smtClean="0"/>
              <a:t/>
            </a:r>
            <a:br>
              <a:rPr lang="es-PE" sz="3600" dirty="0" smtClean="0"/>
            </a:br>
            <a:r>
              <a:rPr lang="es-PE" sz="3600" dirty="0" smtClean="0"/>
              <a:t/>
            </a:r>
            <a:br>
              <a:rPr lang="es-PE" sz="3600" dirty="0" smtClean="0"/>
            </a:br>
            <a:r>
              <a:rPr lang="es-PE" sz="4500" dirty="0" smtClean="0"/>
              <a:t/>
            </a:r>
            <a:br>
              <a:rPr lang="es-PE" sz="4500" dirty="0" smtClean="0"/>
            </a:br>
            <a:r>
              <a:rPr lang="es-PE" sz="4500" dirty="0" smtClean="0"/>
              <a:t/>
            </a:r>
            <a:br>
              <a:rPr lang="es-PE" sz="4500" dirty="0" smtClean="0"/>
            </a:br>
            <a:endParaRPr lang="es-PE" sz="4500" dirty="0"/>
          </a:p>
        </p:txBody>
      </p:sp>
      <p:sp>
        <p:nvSpPr>
          <p:cNvPr id="3" name="TextBox 2"/>
          <p:cNvSpPr txBox="1"/>
          <p:nvPr/>
        </p:nvSpPr>
        <p:spPr>
          <a:xfrm>
            <a:off x="481677" y="260648"/>
            <a:ext cx="8236653" cy="769441"/>
          </a:xfrm>
          <a:prstGeom prst="rect">
            <a:avLst/>
          </a:prstGeom>
          <a:noFill/>
        </p:spPr>
        <p:txBody>
          <a:bodyPr wrap="square" rtlCol="0">
            <a:spAutoFit/>
          </a:bodyPr>
          <a:lstStyle/>
          <a:p>
            <a:pPr algn="ctr" fontAlgn="base">
              <a:spcBef>
                <a:spcPct val="0"/>
              </a:spcBef>
              <a:spcAft>
                <a:spcPct val="0"/>
              </a:spcAft>
            </a:pPr>
            <a:r>
              <a:rPr lang="es-PE" sz="4400" dirty="0" smtClean="0">
                <a:solidFill>
                  <a:srgbClr val="FFFFFF"/>
                </a:solidFill>
              </a:rPr>
              <a:t>TRANSPORTE  ESCOLAR</a:t>
            </a:r>
            <a:endParaRPr lang="es-PE" sz="4400" dirty="0">
              <a:solidFill>
                <a:srgbClr val="FFFFFF"/>
              </a:solidFill>
            </a:endParaRPr>
          </a:p>
        </p:txBody>
      </p:sp>
      <p:sp>
        <p:nvSpPr>
          <p:cNvPr id="4" name="Rectangle 3"/>
          <p:cNvSpPr/>
          <p:nvPr/>
        </p:nvSpPr>
        <p:spPr>
          <a:xfrm>
            <a:off x="251520" y="1628800"/>
            <a:ext cx="8712968"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fontAlgn="base">
              <a:spcBef>
                <a:spcPct val="0"/>
              </a:spcBef>
              <a:spcAft>
                <a:spcPct val="0"/>
              </a:spcAft>
            </a:pPr>
            <a:r>
              <a:rPr lang="es-PE" sz="3200" dirty="0" smtClean="0">
                <a:solidFill>
                  <a:schemeClr val="bg2"/>
                </a:solidFill>
              </a:rPr>
              <a:t>Si dos familias hacen </a:t>
            </a:r>
            <a:r>
              <a:rPr lang="es-PE" sz="3200" dirty="0" err="1" smtClean="0">
                <a:solidFill>
                  <a:srgbClr val="FF0000"/>
                </a:solidFill>
              </a:rPr>
              <a:t>carpool</a:t>
            </a:r>
            <a:r>
              <a:rPr lang="es-PE" sz="3200" dirty="0" smtClean="0">
                <a:solidFill>
                  <a:schemeClr val="bg2"/>
                </a:solidFill>
              </a:rPr>
              <a:t> = 450 autos (no 900)</a:t>
            </a:r>
          </a:p>
          <a:p>
            <a:pPr fontAlgn="base">
              <a:spcBef>
                <a:spcPct val="0"/>
              </a:spcBef>
              <a:spcAft>
                <a:spcPct val="0"/>
              </a:spcAft>
            </a:pPr>
            <a:r>
              <a:rPr lang="es-PE" sz="3200" dirty="0" smtClean="0">
                <a:solidFill>
                  <a:schemeClr val="bg2"/>
                </a:solidFill>
              </a:rPr>
              <a:t>= </a:t>
            </a:r>
            <a:r>
              <a:rPr lang="es-PE" sz="3200" dirty="0" smtClean="0">
                <a:solidFill>
                  <a:srgbClr val="FF0000"/>
                </a:solidFill>
              </a:rPr>
              <a:t>372</a:t>
            </a:r>
            <a:r>
              <a:rPr lang="es-PE" sz="3200" dirty="0" smtClean="0">
                <a:solidFill>
                  <a:schemeClr val="bg2"/>
                </a:solidFill>
              </a:rPr>
              <a:t> toneladas menos de </a:t>
            </a:r>
            <a:r>
              <a:rPr lang="es-PE" sz="3200" dirty="0" smtClean="0">
                <a:solidFill>
                  <a:srgbClr val="FF0000"/>
                </a:solidFill>
              </a:rPr>
              <a:t>CO</a:t>
            </a:r>
            <a:r>
              <a:rPr lang="es-PE" sz="2800" dirty="0" smtClean="0">
                <a:solidFill>
                  <a:srgbClr val="FF0000"/>
                </a:solidFill>
              </a:rPr>
              <a:t>2</a:t>
            </a:r>
            <a:r>
              <a:rPr lang="es-PE" sz="3200" dirty="0" smtClean="0">
                <a:solidFill>
                  <a:schemeClr val="bg2"/>
                </a:solidFill>
              </a:rPr>
              <a:t> por año</a:t>
            </a:r>
          </a:p>
          <a:p>
            <a:pPr fontAlgn="base">
              <a:spcBef>
                <a:spcPct val="0"/>
              </a:spcBef>
              <a:spcAft>
                <a:spcPct val="0"/>
              </a:spcAft>
            </a:pPr>
            <a:r>
              <a:rPr lang="es-PE" sz="3200" dirty="0" smtClean="0">
                <a:solidFill>
                  <a:schemeClr val="bg2"/>
                </a:solidFill>
              </a:rPr>
              <a:t>= menos polución auditiva y de aire</a:t>
            </a:r>
          </a:p>
          <a:p>
            <a:pPr fontAlgn="base">
              <a:spcBef>
                <a:spcPct val="0"/>
              </a:spcBef>
              <a:spcAft>
                <a:spcPct val="0"/>
              </a:spcAft>
            </a:pPr>
            <a:r>
              <a:rPr lang="es-PE" sz="3200" dirty="0" smtClean="0">
                <a:solidFill>
                  <a:schemeClr val="bg2"/>
                </a:solidFill>
              </a:rPr>
              <a:t>= menos estrés mental y gasto de combustible</a:t>
            </a:r>
          </a:p>
        </p:txBody>
      </p:sp>
    </p:spTree>
    <p:extLst>
      <p:ext uri="{BB962C8B-B14F-4D97-AF65-F5344CB8AC3E}">
        <p14:creationId xmlns:p14="http://schemas.microsoft.com/office/powerpoint/2010/main" val="206528101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273191"/>
            <a:ext cx="8424936" cy="646331"/>
          </a:xfrm>
          <a:prstGeom prst="rect">
            <a:avLst/>
          </a:prstGeom>
          <a:noFill/>
        </p:spPr>
        <p:txBody>
          <a:bodyPr wrap="square" rtlCol="0">
            <a:spAutoFit/>
          </a:bodyPr>
          <a:lstStyle/>
          <a:p>
            <a:pPr algn="ctr" fontAlgn="base">
              <a:spcBef>
                <a:spcPct val="0"/>
              </a:spcBef>
              <a:spcAft>
                <a:spcPct val="0"/>
              </a:spcAft>
            </a:pPr>
            <a:r>
              <a:rPr lang="es-PE" sz="3600" dirty="0" smtClean="0">
                <a:solidFill>
                  <a:srgbClr val="FFFFFF"/>
                </a:solidFill>
                <a:latin typeface="Calibri" pitchFamily="34" charset="0"/>
              </a:rPr>
              <a:t>DESPERDICIO DE COMIDA (POR DIA)</a:t>
            </a:r>
          </a:p>
        </p:txBody>
      </p:sp>
      <p:sp>
        <p:nvSpPr>
          <p:cNvPr id="5" name="Rectangle 4"/>
          <p:cNvSpPr/>
          <p:nvPr/>
        </p:nvSpPr>
        <p:spPr>
          <a:xfrm>
            <a:off x="1011037" y="1628800"/>
            <a:ext cx="6915391" cy="329320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fontAlgn="base">
              <a:spcBef>
                <a:spcPct val="0"/>
              </a:spcBef>
              <a:spcAft>
                <a:spcPct val="0"/>
              </a:spcAft>
            </a:pPr>
            <a:r>
              <a:rPr lang="es-PE" sz="3600" b="1" dirty="0" smtClean="0">
                <a:solidFill>
                  <a:srgbClr val="0070C0"/>
                </a:solidFill>
                <a:latin typeface="Calibri" pitchFamily="34" charset="0"/>
              </a:rPr>
              <a:t>NIDO:	144 alumnos = 18.6 kilos KINDER:	83 alumnos= 12.9 kilos</a:t>
            </a:r>
            <a:br>
              <a:rPr lang="es-PE" sz="3600" b="1" dirty="0" smtClean="0">
                <a:solidFill>
                  <a:srgbClr val="0070C0"/>
                </a:solidFill>
                <a:latin typeface="Calibri" pitchFamily="34" charset="0"/>
              </a:rPr>
            </a:br>
            <a:r>
              <a:rPr lang="es-PE" sz="3600" b="1" dirty="0" smtClean="0">
                <a:solidFill>
                  <a:srgbClr val="0070C0"/>
                </a:solidFill>
                <a:latin typeface="Calibri" pitchFamily="34" charset="0"/>
              </a:rPr>
              <a:t>LOWER : 	225 alumnos = </a:t>
            </a:r>
            <a:r>
              <a:rPr lang="es-PE" sz="2800" b="1" dirty="0" smtClean="0">
                <a:solidFill>
                  <a:srgbClr val="0070C0"/>
                </a:solidFill>
                <a:latin typeface="Calibri" pitchFamily="34" charset="0"/>
              </a:rPr>
              <a:t>20.7 kilos</a:t>
            </a:r>
          </a:p>
          <a:p>
            <a:pPr fontAlgn="base">
              <a:spcBef>
                <a:spcPct val="0"/>
              </a:spcBef>
              <a:spcAft>
                <a:spcPct val="0"/>
              </a:spcAft>
            </a:pPr>
            <a:r>
              <a:rPr lang="es-PE" sz="3600" b="1" dirty="0" smtClean="0">
                <a:solidFill>
                  <a:srgbClr val="0070C0"/>
                </a:solidFill>
                <a:latin typeface="Calibri" pitchFamily="34" charset="0"/>
              </a:rPr>
              <a:t>                         (2ndo – 5to)</a:t>
            </a:r>
          </a:p>
          <a:p>
            <a:pPr fontAlgn="base">
              <a:spcBef>
                <a:spcPct val="0"/>
              </a:spcBef>
              <a:spcAft>
                <a:spcPct val="0"/>
              </a:spcAft>
            </a:pPr>
            <a:r>
              <a:rPr lang="es-PE" sz="3600" b="1" dirty="0" smtClean="0">
                <a:solidFill>
                  <a:srgbClr val="0070C0"/>
                </a:solidFill>
                <a:latin typeface="Calibri" pitchFamily="34" charset="0"/>
              </a:rPr>
              <a:t>UPPER:	270 alumnos = </a:t>
            </a:r>
            <a:r>
              <a:rPr lang="es-PE" sz="2800" b="1" dirty="0" smtClean="0">
                <a:solidFill>
                  <a:srgbClr val="0070C0"/>
                </a:solidFill>
                <a:latin typeface="Calibri" pitchFamily="34" charset="0"/>
              </a:rPr>
              <a:t>28.0 kilos</a:t>
            </a:r>
          </a:p>
          <a:p>
            <a:pPr fontAlgn="base">
              <a:spcBef>
                <a:spcPct val="0"/>
              </a:spcBef>
              <a:spcAft>
                <a:spcPct val="0"/>
              </a:spcAft>
            </a:pPr>
            <a:r>
              <a:rPr lang="es-PE" sz="2800" b="1" dirty="0" smtClean="0">
                <a:solidFill>
                  <a:srgbClr val="0070C0"/>
                </a:solidFill>
                <a:latin typeface="Calibri" pitchFamily="34" charset="0"/>
              </a:rPr>
              <a:t>                (6°grado a 6° año de secundaria IB) </a:t>
            </a:r>
            <a:endParaRPr lang="en-CA" sz="3600" dirty="0">
              <a:solidFill>
                <a:srgbClr val="FFFFFF"/>
              </a:solidFill>
            </a:endParaRPr>
          </a:p>
        </p:txBody>
      </p:sp>
    </p:spTree>
    <p:extLst>
      <p:ext uri="{BB962C8B-B14F-4D97-AF65-F5344CB8AC3E}">
        <p14:creationId xmlns:p14="http://schemas.microsoft.com/office/powerpoint/2010/main" val="428942653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968" y="320477"/>
            <a:ext cx="8203488" cy="707886"/>
          </a:xfrm>
          <a:prstGeom prst="rect">
            <a:avLst/>
          </a:prstGeom>
          <a:noFill/>
        </p:spPr>
        <p:txBody>
          <a:bodyPr wrap="square" rtlCol="0">
            <a:spAutoFit/>
          </a:bodyPr>
          <a:lstStyle/>
          <a:p>
            <a:pPr algn="ctr" fontAlgn="base">
              <a:spcBef>
                <a:spcPct val="0"/>
              </a:spcBef>
              <a:spcAft>
                <a:spcPct val="0"/>
              </a:spcAft>
            </a:pPr>
            <a:r>
              <a:rPr lang="es-PE" sz="4000" dirty="0" smtClean="0">
                <a:solidFill>
                  <a:srgbClr val="FFFFFF"/>
                </a:solidFill>
                <a:latin typeface="Calibri" pitchFamily="34" charset="0"/>
              </a:rPr>
              <a:t>DESPERDICIO DE COMIDA   (POR DIA)</a:t>
            </a:r>
          </a:p>
        </p:txBody>
      </p:sp>
      <p:sp>
        <p:nvSpPr>
          <p:cNvPr id="5" name="Rectangle 4"/>
          <p:cNvSpPr/>
          <p:nvPr/>
        </p:nvSpPr>
        <p:spPr>
          <a:xfrm>
            <a:off x="472968" y="1268760"/>
            <a:ext cx="8339958" cy="212365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base">
              <a:spcBef>
                <a:spcPct val="0"/>
              </a:spcBef>
              <a:spcAft>
                <a:spcPct val="0"/>
              </a:spcAft>
            </a:pPr>
            <a:r>
              <a:rPr lang="es-PE" sz="4400" dirty="0" smtClean="0">
                <a:solidFill>
                  <a:schemeClr val="bg2"/>
                </a:solidFill>
                <a:latin typeface="Calibri" pitchFamily="34" charset="0"/>
              </a:rPr>
              <a:t>Desperdicio de comida promedio por alumno por día</a:t>
            </a:r>
          </a:p>
          <a:p>
            <a:pPr algn="ctr" fontAlgn="base">
              <a:spcBef>
                <a:spcPct val="0"/>
              </a:spcBef>
              <a:spcAft>
                <a:spcPct val="0"/>
              </a:spcAft>
            </a:pPr>
            <a:r>
              <a:rPr lang="es-PE" sz="4400" dirty="0" smtClean="0">
                <a:solidFill>
                  <a:schemeClr val="bg2"/>
                </a:solidFill>
                <a:latin typeface="Calibri" pitchFamily="34" charset="0"/>
              </a:rPr>
              <a:t>= </a:t>
            </a:r>
            <a:r>
              <a:rPr lang="es-PE" sz="4400" dirty="0" smtClean="0">
                <a:solidFill>
                  <a:srgbClr val="FF0000"/>
                </a:solidFill>
                <a:latin typeface="Calibri" pitchFamily="34" charset="0"/>
              </a:rPr>
              <a:t>11.1</a:t>
            </a:r>
            <a:r>
              <a:rPr lang="es-PE" sz="4400" dirty="0" smtClean="0">
                <a:solidFill>
                  <a:schemeClr val="bg2"/>
                </a:solidFill>
                <a:latin typeface="Calibri" pitchFamily="34" charset="0"/>
              </a:rPr>
              <a:t> gramos </a:t>
            </a:r>
            <a:r>
              <a:rPr lang="es-PE" sz="3600" dirty="0" smtClean="0">
                <a:solidFill>
                  <a:schemeClr val="bg2"/>
                </a:solidFill>
                <a:latin typeface="Calibri" pitchFamily="34" charset="0"/>
              </a:rPr>
              <a:t>(Una cuchara de arroz)</a:t>
            </a:r>
            <a:endParaRPr lang="en-CA" sz="3600" dirty="0">
              <a:solidFill>
                <a:srgbClr val="FFFFFF"/>
              </a:solidFill>
            </a:endParaRPr>
          </a:p>
        </p:txBody>
      </p:sp>
      <p:pic>
        <p:nvPicPr>
          <p:cNvPr id="12296" name="Picture 8" descr="http://www.letsrecycle.com/resources/listimg/news/Composting/food-waste@body.jpg"/>
          <p:cNvPicPr>
            <a:picLocks noChangeAspect="1" noChangeArrowheads="1"/>
          </p:cNvPicPr>
          <p:nvPr/>
        </p:nvPicPr>
        <p:blipFill>
          <a:blip r:embed="rId2" cstate="print"/>
          <a:srcRect/>
          <a:stretch>
            <a:fillRect/>
          </a:stretch>
        </p:blipFill>
        <p:spPr bwMode="auto">
          <a:xfrm>
            <a:off x="6164690" y="3855579"/>
            <a:ext cx="2664000" cy="2624044"/>
          </a:xfrm>
          <a:prstGeom prst="rect">
            <a:avLst/>
          </a:prstGeom>
          <a:noFill/>
        </p:spPr>
      </p:pic>
      <p:pic>
        <p:nvPicPr>
          <p:cNvPr id="8" name="Picture 8" descr="http://www.letsrecycle.com/resources/listimg/news/Composting/food-waste@body.jpg"/>
          <p:cNvPicPr>
            <a:picLocks noChangeAspect="1" noChangeArrowheads="1"/>
          </p:cNvPicPr>
          <p:nvPr/>
        </p:nvPicPr>
        <p:blipFill>
          <a:blip r:embed="rId2" cstate="print"/>
          <a:srcRect/>
          <a:stretch>
            <a:fillRect/>
          </a:stretch>
        </p:blipFill>
        <p:spPr bwMode="auto">
          <a:xfrm>
            <a:off x="3368939" y="3855579"/>
            <a:ext cx="2664000" cy="2624044"/>
          </a:xfrm>
          <a:prstGeom prst="rect">
            <a:avLst/>
          </a:prstGeom>
          <a:noFill/>
        </p:spPr>
      </p:pic>
      <p:pic>
        <p:nvPicPr>
          <p:cNvPr id="9" name="Picture 8" descr="http://www.letsrecycle.com/resources/listimg/news/Composting/food-waste@body.jpg"/>
          <p:cNvPicPr>
            <a:picLocks noChangeAspect="1" noChangeArrowheads="1"/>
          </p:cNvPicPr>
          <p:nvPr/>
        </p:nvPicPr>
        <p:blipFill>
          <a:blip r:embed="rId2" cstate="print"/>
          <a:srcRect/>
          <a:stretch>
            <a:fillRect/>
          </a:stretch>
        </p:blipFill>
        <p:spPr bwMode="auto">
          <a:xfrm>
            <a:off x="573187" y="3855580"/>
            <a:ext cx="2664000" cy="2624044"/>
          </a:xfrm>
          <a:prstGeom prst="rect">
            <a:avLst/>
          </a:prstGeom>
          <a:noFill/>
        </p:spPr>
      </p:pic>
    </p:spTree>
    <p:extLst>
      <p:ext uri="{BB962C8B-B14F-4D97-AF65-F5344CB8AC3E}">
        <p14:creationId xmlns:p14="http://schemas.microsoft.com/office/powerpoint/2010/main" val="422293797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886074"/>
            <a:ext cx="8513379" cy="2686942"/>
          </a:xfrm>
        </p:spPr>
        <p:style>
          <a:lnRef idx="1">
            <a:schemeClr val="accent2"/>
          </a:lnRef>
          <a:fillRef idx="3">
            <a:schemeClr val="accent2"/>
          </a:fillRef>
          <a:effectRef idx="2">
            <a:schemeClr val="accent2"/>
          </a:effectRef>
          <a:fontRef idx="minor">
            <a:schemeClr val="lt1"/>
          </a:fontRef>
        </p:style>
        <p:txBody>
          <a:bodyPr/>
          <a:lstStyle/>
          <a:p>
            <a:pPr algn="ctr"/>
            <a:r>
              <a:rPr lang="es-PE" dirty="0" smtClean="0">
                <a:solidFill>
                  <a:schemeClr val="bg2"/>
                </a:solidFill>
              </a:rPr>
              <a:t>Si </a:t>
            </a:r>
            <a:r>
              <a:rPr lang="es-PE" dirty="0" smtClean="0">
                <a:solidFill>
                  <a:srgbClr val="FF0000"/>
                </a:solidFill>
              </a:rPr>
              <a:t>28,000,000 </a:t>
            </a:r>
            <a:r>
              <a:rPr lang="es-PE" dirty="0" smtClean="0">
                <a:solidFill>
                  <a:schemeClr val="bg2"/>
                </a:solidFill>
              </a:rPr>
              <a:t>de personas en el Perú desperdician </a:t>
            </a:r>
            <a:r>
              <a:rPr lang="es-PE" dirty="0" smtClean="0">
                <a:solidFill>
                  <a:srgbClr val="FF0000"/>
                </a:solidFill>
              </a:rPr>
              <a:t>10.0 gramos de comida </a:t>
            </a:r>
            <a:r>
              <a:rPr lang="es-PE" dirty="0" smtClean="0">
                <a:solidFill>
                  <a:schemeClr val="bg2"/>
                </a:solidFill>
              </a:rPr>
              <a:t>por día</a:t>
            </a:r>
            <a:br>
              <a:rPr lang="es-PE" dirty="0" smtClean="0">
                <a:solidFill>
                  <a:schemeClr val="bg2"/>
                </a:solidFill>
              </a:rPr>
            </a:br>
            <a:r>
              <a:rPr lang="es-PE" dirty="0" smtClean="0">
                <a:solidFill>
                  <a:schemeClr val="bg2"/>
                </a:solidFill>
              </a:rPr>
              <a:t>= </a:t>
            </a:r>
            <a:r>
              <a:rPr lang="es-PE" dirty="0" smtClean="0">
                <a:solidFill>
                  <a:srgbClr val="FF0000"/>
                </a:solidFill>
              </a:rPr>
              <a:t>280,000 kilos</a:t>
            </a:r>
            <a:r>
              <a:rPr lang="es-PE" dirty="0" smtClean="0">
                <a:solidFill>
                  <a:schemeClr val="bg2"/>
                </a:solidFill>
              </a:rPr>
              <a:t> de comida desperdiciada</a:t>
            </a:r>
            <a:br>
              <a:rPr lang="es-PE" dirty="0" smtClean="0">
                <a:solidFill>
                  <a:schemeClr val="bg2"/>
                </a:solidFill>
              </a:rPr>
            </a:br>
            <a:r>
              <a:rPr lang="es-PE" dirty="0" smtClean="0">
                <a:solidFill>
                  <a:schemeClr val="bg2"/>
                </a:solidFill>
              </a:rPr>
              <a:t>= suficiente para </a:t>
            </a:r>
            <a:r>
              <a:rPr lang="es-PE" dirty="0" smtClean="0">
                <a:solidFill>
                  <a:srgbClr val="FF0000"/>
                </a:solidFill>
              </a:rPr>
              <a:t>840,000</a:t>
            </a:r>
            <a:r>
              <a:rPr lang="es-PE" dirty="0" smtClean="0">
                <a:solidFill>
                  <a:schemeClr val="bg2"/>
                </a:solidFill>
              </a:rPr>
              <a:t> porciones de comida</a:t>
            </a:r>
            <a:endParaRPr lang="es-PE" sz="3600" dirty="0">
              <a:solidFill>
                <a:schemeClr val="bg2"/>
              </a:solidFill>
            </a:endParaRPr>
          </a:p>
        </p:txBody>
      </p:sp>
      <p:sp>
        <p:nvSpPr>
          <p:cNvPr id="4" name="TextBox 3"/>
          <p:cNvSpPr txBox="1"/>
          <p:nvPr/>
        </p:nvSpPr>
        <p:spPr>
          <a:xfrm>
            <a:off x="350020" y="116632"/>
            <a:ext cx="8640960" cy="769441"/>
          </a:xfrm>
          <a:prstGeom prst="rect">
            <a:avLst/>
          </a:prstGeom>
          <a:noFill/>
        </p:spPr>
        <p:txBody>
          <a:bodyPr wrap="square" rtlCol="0">
            <a:spAutoFit/>
          </a:bodyPr>
          <a:lstStyle/>
          <a:p>
            <a:pPr algn="ctr" fontAlgn="base">
              <a:spcBef>
                <a:spcPct val="0"/>
              </a:spcBef>
              <a:spcAft>
                <a:spcPct val="0"/>
              </a:spcAft>
            </a:pPr>
            <a:r>
              <a:rPr lang="es-PE" sz="4400" b="1" dirty="0" smtClean="0">
                <a:solidFill>
                  <a:srgbClr val="FFFFFF"/>
                </a:solidFill>
                <a:latin typeface="Calibri" pitchFamily="34" charset="0"/>
              </a:rPr>
              <a:t>DESPERDICIO DE COMIDA </a:t>
            </a:r>
            <a:r>
              <a:rPr lang="es-PE" sz="4400" dirty="0" smtClean="0">
                <a:solidFill>
                  <a:srgbClr val="FFFFFF"/>
                </a:solidFill>
                <a:latin typeface="Calibri" pitchFamily="34" charset="0"/>
              </a:rPr>
              <a:t>(POR DIA)</a:t>
            </a:r>
          </a:p>
        </p:txBody>
      </p:sp>
      <p:pic>
        <p:nvPicPr>
          <p:cNvPr id="8" name="Picture 2" descr="http://www.gci275.com/images/soup_kitchen.jpg"/>
          <p:cNvPicPr>
            <a:picLocks noChangeAspect="1" noChangeArrowheads="1"/>
          </p:cNvPicPr>
          <p:nvPr/>
        </p:nvPicPr>
        <p:blipFill>
          <a:blip r:embed="rId2" cstate="print"/>
          <a:srcRect/>
          <a:stretch>
            <a:fillRect/>
          </a:stretch>
        </p:blipFill>
        <p:spPr bwMode="auto">
          <a:xfrm>
            <a:off x="2267744" y="3707330"/>
            <a:ext cx="4320480" cy="3024337"/>
          </a:xfrm>
          <a:prstGeom prst="rect">
            <a:avLst/>
          </a:prstGeom>
          <a:noFill/>
        </p:spPr>
      </p:pic>
    </p:spTree>
    <p:extLst>
      <p:ext uri="{BB962C8B-B14F-4D97-AF65-F5344CB8AC3E}">
        <p14:creationId xmlns:p14="http://schemas.microsoft.com/office/powerpoint/2010/main" val="24158468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058" y="2998693"/>
            <a:ext cx="8602421" cy="646331"/>
          </a:xfrm>
          <a:prstGeom prst="rect">
            <a:avLst/>
          </a:prstGeom>
          <a:noFill/>
        </p:spPr>
        <p:txBody>
          <a:bodyPr wrap="square" rtlCol="0">
            <a:spAutoFit/>
          </a:bodyPr>
          <a:lstStyle/>
          <a:p>
            <a:pPr algn="ctr" fontAlgn="base">
              <a:spcBef>
                <a:spcPct val="0"/>
              </a:spcBef>
              <a:spcAft>
                <a:spcPct val="0"/>
              </a:spcAft>
            </a:pPr>
            <a:r>
              <a:rPr lang="es-PE" sz="3600" dirty="0" smtClean="0">
                <a:solidFill>
                  <a:srgbClr val="FFFFFF"/>
                </a:solidFill>
                <a:latin typeface="Calibri" pitchFamily="34" charset="0"/>
              </a:rPr>
              <a:t>Se han construido varios grupos de eco-silos</a:t>
            </a: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1" y="87440"/>
            <a:ext cx="3648877" cy="2736658"/>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582" y="122826"/>
            <a:ext cx="3627866" cy="2720900"/>
          </a:xfrm>
          <a:prstGeom prst="rect">
            <a:avLst/>
          </a:prstGeom>
        </p:spPr>
      </p:pic>
      <p:pic>
        <p:nvPicPr>
          <p:cNvPr id="12" name="1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582" y="3942276"/>
            <a:ext cx="3628332" cy="2721250"/>
          </a:xfrm>
          <a:prstGeom prst="rect">
            <a:avLst/>
          </a:prstGeom>
        </p:spPr>
      </p:pic>
      <p:pic>
        <p:nvPicPr>
          <p:cNvPr id="14" name="1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81" y="3934572"/>
            <a:ext cx="3648877" cy="2736658"/>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56" y="478392"/>
            <a:ext cx="1192707" cy="234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F:\Plan Verde\DSC000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7333" y="3934572"/>
            <a:ext cx="1448752" cy="231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64886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475" y="188640"/>
            <a:ext cx="8762327"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s-PE" sz="2800" b="1" dirty="0" smtClean="0">
                <a:solidFill>
                  <a:schemeClr val="bg1"/>
                </a:solidFill>
                <a:latin typeface="Calibri" pitchFamily="34" charset="0"/>
              </a:rPr>
              <a:t>       Se ha instalado un sistema de cultivo hidropónico</a:t>
            </a:r>
          </a:p>
        </p:txBody>
      </p:sp>
      <p:pic>
        <p:nvPicPr>
          <p:cNvPr id="9" name="Picture 2" descr="F:\Plan Verde\Transplante 2 (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75" y="810912"/>
            <a:ext cx="4066848" cy="3050136"/>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849323"/>
            <a:ext cx="3955860" cy="2966895"/>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474" y="3908994"/>
            <a:ext cx="3776499" cy="2832374"/>
          </a:xfrm>
          <a:prstGeom prst="rect">
            <a:avLst/>
          </a:prstGeom>
        </p:spPr>
      </p:pic>
      <p:pic>
        <p:nvPicPr>
          <p:cNvPr id="4098" name="Picture 2" descr="F:\Plan Verde\DSC000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7" y="3891879"/>
            <a:ext cx="3922746" cy="294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0711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897" y="188640"/>
            <a:ext cx="9027103"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PE" sz="2800" b="1" dirty="0" smtClean="0">
                <a:solidFill>
                  <a:schemeClr val="bg1"/>
                </a:solidFill>
                <a:latin typeface="Calibri" pitchFamily="34" charset="0"/>
              </a:rPr>
              <a:t>   Cultivo hidropónico en </a:t>
            </a:r>
            <a:r>
              <a:rPr lang="es-PE" sz="2800" b="1" dirty="0">
                <a:solidFill>
                  <a:schemeClr val="bg1"/>
                </a:solidFill>
                <a:latin typeface="Calibri" pitchFamily="34" charset="0"/>
              </a:rPr>
              <a:t>jaula </a:t>
            </a:r>
            <a:r>
              <a:rPr lang="es-PE" sz="2800" b="1" dirty="0" smtClean="0">
                <a:solidFill>
                  <a:schemeClr val="bg1"/>
                </a:solidFill>
                <a:latin typeface="Calibri" pitchFamily="34" charset="0"/>
              </a:rPr>
              <a:t>de botellas descartables</a:t>
            </a:r>
            <a:endParaRPr lang="es-PE" sz="2800" dirty="0"/>
          </a:p>
        </p:txBody>
      </p:sp>
      <p:pic>
        <p:nvPicPr>
          <p:cNvPr id="11266" name="Picture 2" descr="F:\Plan Verde\fotos del EDS supplement\HB Greenhous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836712"/>
            <a:ext cx="7694524" cy="579849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4532" y="942876"/>
            <a:ext cx="184731"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endParaRPr lang="es-PE" dirty="0"/>
          </a:p>
        </p:txBody>
      </p:sp>
    </p:spTree>
    <p:extLst>
      <p:ext uri="{BB962C8B-B14F-4D97-AF65-F5344CB8AC3E}">
        <p14:creationId xmlns:p14="http://schemas.microsoft.com/office/powerpoint/2010/main" val="48682114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717032"/>
            <a:ext cx="3611893" cy="2708920"/>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2416" y="836712"/>
            <a:ext cx="4941126" cy="5589240"/>
          </a:xfrm>
          <a:prstGeom prst="rect">
            <a:avLst/>
          </a:prstGeom>
        </p:spPr>
      </p:pic>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836712"/>
            <a:ext cx="3611893" cy="2708920"/>
          </a:xfrm>
          <a:prstGeom prst="rect">
            <a:avLst/>
          </a:prstGeom>
        </p:spPr>
      </p:pic>
    </p:spTree>
    <p:extLst>
      <p:ext uri="{BB962C8B-B14F-4D97-AF65-F5344CB8AC3E}">
        <p14:creationId xmlns:p14="http://schemas.microsoft.com/office/powerpoint/2010/main" val="365131294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Plan Verde\DSC083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936" y="141246"/>
            <a:ext cx="4331371" cy="324852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Plan Verde\DSC083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937" y="3429000"/>
            <a:ext cx="4331371" cy="32485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Plan Verde\IMG_02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67820"/>
            <a:ext cx="4339804" cy="650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7775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200" y="188640"/>
            <a:ext cx="5935096" cy="720080"/>
          </a:xfrm>
        </p:spPr>
        <p:style>
          <a:lnRef idx="0">
            <a:schemeClr val="accent1"/>
          </a:lnRef>
          <a:fillRef idx="3">
            <a:schemeClr val="accent1"/>
          </a:fillRef>
          <a:effectRef idx="3">
            <a:schemeClr val="accent1"/>
          </a:effectRef>
          <a:fontRef idx="minor">
            <a:schemeClr val="lt1"/>
          </a:fontRef>
        </p:style>
        <p:txBody>
          <a:bodyPr>
            <a:noAutofit/>
          </a:bodyPr>
          <a:lstStyle/>
          <a:p>
            <a:r>
              <a:rPr lang="es-PE" sz="2400" b="1" dirty="0" smtClean="0"/>
              <a:t> </a:t>
            </a:r>
            <a:r>
              <a:rPr lang="es-PE" b="1" dirty="0">
                <a:solidFill>
                  <a:schemeClr val="bg2"/>
                </a:solidFill>
              </a:rPr>
              <a:t>PLAN VERDE </a:t>
            </a:r>
            <a:r>
              <a:rPr lang="es-PE" b="1" dirty="0" smtClean="0">
                <a:solidFill>
                  <a:schemeClr val="bg2"/>
                </a:solidFill>
              </a:rPr>
              <a:t>  DOORWAYS</a:t>
            </a:r>
            <a:endParaRPr lang="es-PE" b="1" dirty="0">
              <a:solidFill>
                <a:schemeClr val="bg2"/>
              </a:solidFill>
            </a:endParaRPr>
          </a:p>
        </p:txBody>
      </p:sp>
      <p:grpSp>
        <p:nvGrpSpPr>
          <p:cNvPr id="113" name="Group 112"/>
          <p:cNvGrpSpPr/>
          <p:nvPr/>
        </p:nvGrpSpPr>
        <p:grpSpPr>
          <a:xfrm>
            <a:off x="135597" y="1743841"/>
            <a:ext cx="8875303" cy="4793072"/>
            <a:chOff x="350305" y="1503666"/>
            <a:chExt cx="8367099" cy="4613389"/>
          </a:xfrm>
        </p:grpSpPr>
        <p:sp>
          <p:nvSpPr>
            <p:cNvPr id="7" name="Rectangle 6"/>
            <p:cNvSpPr/>
            <p:nvPr/>
          </p:nvSpPr>
          <p:spPr>
            <a:xfrm>
              <a:off x="350305" y="4454968"/>
              <a:ext cx="3096216"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PE" sz="3200" b="1" dirty="0" smtClean="0"/>
                <a:t>DESPERDICIOS</a:t>
              </a:r>
              <a:endParaRPr lang="es-PE" sz="3200" dirty="0"/>
            </a:p>
          </p:txBody>
        </p:sp>
        <p:sp>
          <p:nvSpPr>
            <p:cNvPr id="8" name="Rectangle 7"/>
            <p:cNvSpPr/>
            <p:nvPr/>
          </p:nvSpPr>
          <p:spPr>
            <a:xfrm>
              <a:off x="350306" y="1503666"/>
              <a:ext cx="155212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PE" sz="3200" b="1" dirty="0" smtClean="0"/>
                <a:t>AGUA</a:t>
              </a:r>
              <a:endParaRPr lang="es-PE" sz="3200" dirty="0"/>
            </a:p>
          </p:txBody>
        </p:sp>
        <p:sp>
          <p:nvSpPr>
            <p:cNvPr id="9" name="Rectangle 8"/>
            <p:cNvSpPr/>
            <p:nvPr/>
          </p:nvSpPr>
          <p:spPr>
            <a:xfrm>
              <a:off x="4717442" y="5532280"/>
              <a:ext cx="3552461" cy="58477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s-PE" b="1" dirty="0" smtClean="0"/>
                <a:t> </a:t>
              </a:r>
              <a:r>
                <a:rPr lang="es-PE" sz="3200" b="1" dirty="0" smtClean="0">
                  <a:solidFill>
                    <a:schemeClr val="bg2"/>
                  </a:solidFill>
                </a:rPr>
                <a:t>TRANSPORTE</a:t>
              </a:r>
              <a:endParaRPr lang="es-PE" sz="3200" dirty="0">
                <a:solidFill>
                  <a:schemeClr val="bg2"/>
                </a:solidFill>
              </a:endParaRPr>
            </a:p>
          </p:txBody>
        </p:sp>
        <p:sp>
          <p:nvSpPr>
            <p:cNvPr id="15" name="Rectangle 14"/>
            <p:cNvSpPr/>
            <p:nvPr/>
          </p:nvSpPr>
          <p:spPr>
            <a:xfrm>
              <a:off x="4803575" y="4607315"/>
              <a:ext cx="3913829" cy="50360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b="1" dirty="0"/>
                <a:t>SALUD Y </a:t>
              </a:r>
              <a:r>
                <a:rPr lang="en-US" sz="2800" b="1" dirty="0" smtClean="0"/>
                <a:t>SEGURIDAD</a:t>
              </a:r>
              <a:endParaRPr lang="es-PE" sz="2800" dirty="0"/>
            </a:p>
          </p:txBody>
        </p:sp>
      </p:grpSp>
      <p:cxnSp>
        <p:nvCxnSpPr>
          <p:cNvPr id="23" name="Straight Arrow Connector 22"/>
          <p:cNvCxnSpPr>
            <a:stCxn id="19" idx="4"/>
            <a:endCxn id="6" idx="3"/>
          </p:cNvCxnSpPr>
          <p:nvPr/>
        </p:nvCxnSpPr>
        <p:spPr>
          <a:xfrm>
            <a:off x="3712560" y="1857095"/>
            <a:ext cx="57889" cy="4326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1028715" y="1025798"/>
            <a:ext cx="7943518" cy="5450027"/>
            <a:chOff x="1793300" y="1051747"/>
            <a:chExt cx="7371063" cy="5056386"/>
          </a:xfrm>
        </p:grpSpPr>
        <p:sp>
          <p:nvSpPr>
            <p:cNvPr id="19" name="Oval 18"/>
            <p:cNvSpPr/>
            <p:nvPr/>
          </p:nvSpPr>
          <p:spPr>
            <a:xfrm>
              <a:off x="3065374" y="1051747"/>
              <a:ext cx="2436716" cy="771255"/>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PE"/>
            </a:p>
          </p:txBody>
        </p:sp>
        <p:sp>
          <p:nvSpPr>
            <p:cNvPr id="6" name="Rectangle 5"/>
            <p:cNvSpPr/>
            <p:nvPr/>
          </p:nvSpPr>
          <p:spPr>
            <a:xfrm>
              <a:off x="1793300" y="5565595"/>
              <a:ext cx="2544149" cy="54253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PE" sz="3200" b="1" dirty="0" smtClean="0"/>
                <a:t>RECICLAJE</a:t>
              </a:r>
              <a:endParaRPr lang="es-PE" sz="3200" dirty="0"/>
            </a:p>
          </p:txBody>
        </p:sp>
        <p:sp>
          <p:nvSpPr>
            <p:cNvPr id="10" name="Rectangle 9"/>
            <p:cNvSpPr/>
            <p:nvPr/>
          </p:nvSpPr>
          <p:spPr>
            <a:xfrm>
              <a:off x="5502089" y="2753471"/>
              <a:ext cx="3662274"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PE" sz="3200" b="1" dirty="0"/>
                <a:t>ÁREAS </a:t>
              </a:r>
              <a:r>
                <a:rPr lang="es-PE" sz="3200" b="1" dirty="0" smtClean="0"/>
                <a:t>VERDES</a:t>
              </a:r>
              <a:endParaRPr lang="es-PE" sz="3200" dirty="0"/>
            </a:p>
          </p:txBody>
        </p:sp>
        <p:sp>
          <p:nvSpPr>
            <p:cNvPr id="18" name="Rectangle 17"/>
            <p:cNvSpPr/>
            <p:nvPr/>
          </p:nvSpPr>
          <p:spPr>
            <a:xfrm>
              <a:off x="3274188" y="1216669"/>
              <a:ext cx="2114068" cy="485429"/>
            </a:xfrm>
            <a:prstGeom prst="rect">
              <a:avLst/>
            </a:prstGeom>
          </p:spPr>
          <p:txBody>
            <a:bodyPr wrap="none">
              <a:spAutoFit/>
            </a:bodyPr>
            <a:lstStyle/>
            <a:p>
              <a:pPr algn="just"/>
              <a:r>
                <a:rPr lang="es-PE" sz="2800" b="1" dirty="0" smtClean="0">
                  <a:solidFill>
                    <a:srgbClr val="FF0000"/>
                  </a:solidFill>
                </a:rPr>
                <a:t>DOORWAYS</a:t>
              </a:r>
              <a:endParaRPr lang="es-PE" sz="2800" b="1" dirty="0">
                <a:solidFill>
                  <a:srgbClr val="FF0000"/>
                </a:solidFill>
              </a:endParaRPr>
            </a:p>
          </p:txBody>
        </p:sp>
        <p:cxnSp>
          <p:nvCxnSpPr>
            <p:cNvPr id="21" name="Straight Arrow Connector 20"/>
            <p:cNvCxnSpPr>
              <a:stCxn id="19" idx="4"/>
              <a:endCxn id="8" idx="3"/>
            </p:cNvCxnSpPr>
            <p:nvPr/>
          </p:nvCxnSpPr>
          <p:spPr>
            <a:xfrm flipH="1">
              <a:off x="2492300" y="1823002"/>
              <a:ext cx="1791432" cy="1767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9" idx="4"/>
              <a:endCxn id="10" idx="1"/>
            </p:cNvCxnSpPr>
            <p:nvPr/>
          </p:nvCxnSpPr>
          <p:spPr>
            <a:xfrm>
              <a:off x="4283732" y="1823002"/>
              <a:ext cx="1218357" cy="1222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a:stCxn id="19" idx="4"/>
            <a:endCxn id="7" idx="3"/>
          </p:cNvCxnSpPr>
          <p:nvPr/>
        </p:nvCxnSpPr>
        <p:spPr>
          <a:xfrm flipH="1">
            <a:off x="3419872" y="1857095"/>
            <a:ext cx="292688" cy="3256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9" idx="4"/>
            <a:endCxn id="9" idx="1"/>
          </p:cNvCxnSpPr>
          <p:nvPr/>
        </p:nvCxnSpPr>
        <p:spPr>
          <a:xfrm>
            <a:off x="3712560" y="1857095"/>
            <a:ext cx="1055427" cy="43760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4"/>
            <a:endCxn id="15" idx="1"/>
          </p:cNvCxnSpPr>
          <p:nvPr/>
        </p:nvCxnSpPr>
        <p:spPr>
          <a:xfrm>
            <a:off x="3712560" y="1857095"/>
            <a:ext cx="1146791" cy="3372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107504" y="1857095"/>
            <a:ext cx="8876013" cy="2501254"/>
            <a:chOff x="120690" y="1798641"/>
            <a:chExt cx="8876013" cy="2501254"/>
          </a:xfrm>
        </p:grpSpPr>
        <p:sp>
          <p:nvSpPr>
            <p:cNvPr id="11" name="Rectangle 10"/>
            <p:cNvSpPr/>
            <p:nvPr/>
          </p:nvSpPr>
          <p:spPr>
            <a:xfrm>
              <a:off x="5038724" y="3776675"/>
              <a:ext cx="3957979"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PE" sz="2400" b="1" dirty="0"/>
                <a:t>ARQUITECTURA </a:t>
              </a:r>
              <a:r>
                <a:rPr lang="es-PE" sz="2400" b="1" dirty="0" smtClean="0"/>
                <a:t>VERDE</a:t>
              </a:r>
              <a:endParaRPr lang="es-PE" sz="2400" dirty="0"/>
            </a:p>
          </p:txBody>
        </p:sp>
        <p:sp>
          <p:nvSpPr>
            <p:cNvPr id="12" name="Rectangle 11"/>
            <p:cNvSpPr/>
            <p:nvPr/>
          </p:nvSpPr>
          <p:spPr>
            <a:xfrm>
              <a:off x="120690" y="2638875"/>
              <a:ext cx="250837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PE" sz="3200" b="1" dirty="0" smtClean="0"/>
                <a:t>ENERGÍA</a:t>
              </a:r>
              <a:endParaRPr lang="es-PE" sz="3200" dirty="0"/>
            </a:p>
          </p:txBody>
        </p:sp>
        <p:sp>
          <p:nvSpPr>
            <p:cNvPr id="13" name="Rectangle 12"/>
            <p:cNvSpPr/>
            <p:nvPr/>
          </p:nvSpPr>
          <p:spPr>
            <a:xfrm>
              <a:off x="121523" y="3715120"/>
              <a:ext cx="2507541"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PE" sz="3200" b="1" dirty="0" smtClean="0"/>
                <a:t>QUÍMICOS</a:t>
              </a:r>
              <a:endParaRPr lang="es-PE" sz="3200" dirty="0"/>
            </a:p>
          </p:txBody>
        </p:sp>
        <p:sp>
          <p:nvSpPr>
            <p:cNvPr id="17" name="Rectangle 16"/>
            <p:cNvSpPr/>
            <p:nvPr/>
          </p:nvSpPr>
          <p:spPr>
            <a:xfrm>
              <a:off x="6292592" y="1957792"/>
              <a:ext cx="2692827" cy="584775"/>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s-PE" sz="3200" b="1" dirty="0" smtClean="0">
                  <a:solidFill>
                    <a:schemeClr val="bg2"/>
                  </a:solidFill>
                </a:rPr>
                <a:t>COMPRAS</a:t>
              </a:r>
              <a:endParaRPr lang="es-PE" sz="3200" dirty="0">
                <a:solidFill>
                  <a:schemeClr val="bg2"/>
                </a:solidFill>
              </a:endParaRPr>
            </a:p>
          </p:txBody>
        </p:sp>
        <p:cxnSp>
          <p:nvCxnSpPr>
            <p:cNvPr id="25" name="Straight Arrow Connector 24"/>
            <p:cNvCxnSpPr>
              <a:stCxn id="19" idx="4"/>
              <a:endCxn id="12" idx="3"/>
            </p:cNvCxnSpPr>
            <p:nvPr/>
          </p:nvCxnSpPr>
          <p:spPr>
            <a:xfrm flipH="1">
              <a:off x="2629064" y="1798641"/>
              <a:ext cx="1096682" cy="11326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4"/>
              <a:endCxn id="11" idx="1"/>
            </p:cNvCxnSpPr>
            <p:nvPr/>
          </p:nvCxnSpPr>
          <p:spPr>
            <a:xfrm>
              <a:off x="3725746" y="1798641"/>
              <a:ext cx="1312978" cy="2208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9" idx="4"/>
              <a:endCxn id="17" idx="1"/>
            </p:cNvCxnSpPr>
            <p:nvPr/>
          </p:nvCxnSpPr>
          <p:spPr>
            <a:xfrm>
              <a:off x="3725746" y="1798641"/>
              <a:ext cx="2566846" cy="451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9" idx="4"/>
              <a:endCxn id="13" idx="3"/>
            </p:cNvCxnSpPr>
            <p:nvPr/>
          </p:nvCxnSpPr>
          <p:spPr>
            <a:xfrm flipH="1">
              <a:off x="2629064" y="1798641"/>
              <a:ext cx="1096682" cy="2208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668618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F:\Plan Verde\IMG_3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836712"/>
            <a:ext cx="8640960"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4960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Plan Verde\IMG_31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260648"/>
            <a:ext cx="8609983" cy="573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3105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Plan Verde\IMG_66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60648"/>
            <a:ext cx="8856984"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39493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Plan Verde\IMG_80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8532440" cy="568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94296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Plan Verde\IMG_26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332656"/>
            <a:ext cx="5508613" cy="367240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Plan Verde\IMG_27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4005064"/>
            <a:ext cx="3971850" cy="26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34238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3212976"/>
            <a:ext cx="5453779" cy="3384376"/>
          </a:xfrm>
          <a:prstGeom prst="rect">
            <a:avLst/>
          </a:prstGeom>
        </p:spPr>
      </p:pic>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308" y="97096"/>
            <a:ext cx="4922592" cy="3691944"/>
          </a:xfrm>
          <a:prstGeom prst="rect">
            <a:avLst/>
          </a:prstGeom>
        </p:spPr>
      </p:pic>
      <p:sp>
        <p:nvSpPr>
          <p:cNvPr id="4" name="3 Rectángulo"/>
          <p:cNvSpPr/>
          <p:nvPr/>
        </p:nvSpPr>
        <p:spPr>
          <a:xfrm>
            <a:off x="529247" y="404664"/>
            <a:ext cx="3548145"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PE" sz="2800" dirty="0" smtClean="0"/>
              <a:t>CONSTRUYENDO UN SERPENTÍN PARA PURIFICAR EL AGUA DE LA LAGUNA</a:t>
            </a:r>
            <a:endParaRPr lang="es-PE" sz="2800" dirty="0"/>
          </a:p>
        </p:txBody>
      </p:sp>
      <p:sp>
        <p:nvSpPr>
          <p:cNvPr id="7" name="6 Rectángulo"/>
          <p:cNvSpPr/>
          <p:nvPr/>
        </p:nvSpPr>
        <p:spPr>
          <a:xfrm>
            <a:off x="5957162" y="4797152"/>
            <a:ext cx="2456122" cy="95410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PE" sz="2800" dirty="0" smtClean="0"/>
              <a:t>LAVA MANOS</a:t>
            </a:r>
          </a:p>
          <a:p>
            <a:r>
              <a:rPr lang="es-PE" sz="2800" dirty="0" smtClean="0"/>
              <a:t> POR GOTEO</a:t>
            </a:r>
            <a:endParaRPr lang="es-PE" sz="2800" dirty="0"/>
          </a:p>
        </p:txBody>
      </p:sp>
    </p:spTree>
    <p:extLst>
      <p:ext uri="{BB962C8B-B14F-4D97-AF65-F5344CB8AC3E}">
        <p14:creationId xmlns:p14="http://schemas.microsoft.com/office/powerpoint/2010/main" val="211066997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916832"/>
            <a:ext cx="8280920" cy="212365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PE" sz="6600" b="1" dirty="0" smtClean="0">
                <a:solidFill>
                  <a:schemeClr val="bg1"/>
                </a:solidFill>
              </a:rPr>
              <a:t>Pero no todo </a:t>
            </a:r>
          </a:p>
          <a:p>
            <a:pPr algn="ctr"/>
            <a:r>
              <a:rPr lang="es-PE" sz="6600" b="1" dirty="0" smtClean="0">
                <a:solidFill>
                  <a:schemeClr val="bg1"/>
                </a:solidFill>
              </a:rPr>
              <a:t>es color de rosa</a:t>
            </a:r>
            <a:endParaRPr lang="es-PE" sz="6600" dirty="0">
              <a:solidFill>
                <a:schemeClr val="bg1"/>
              </a:solidFill>
            </a:endParaRPr>
          </a:p>
        </p:txBody>
      </p:sp>
    </p:spTree>
    <p:extLst>
      <p:ext uri="{BB962C8B-B14F-4D97-AF65-F5344CB8AC3E}">
        <p14:creationId xmlns:p14="http://schemas.microsoft.com/office/powerpoint/2010/main" val="11719034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3173331328"/>
              </p:ext>
            </p:extLst>
          </p:nvPr>
        </p:nvGraphicFramePr>
        <p:xfrm>
          <a:off x="0" y="649197"/>
          <a:ext cx="9020175" cy="6523024"/>
        </p:xfrm>
        <a:graphic>
          <a:graphicData uri="http://schemas.openxmlformats.org/drawingml/2006/table">
            <a:tbl>
              <a:tblPr firstRow="1" firstCol="1" bandRow="1">
                <a:tableStyleId>{5C22544A-7EE6-4342-B048-85BDC9FD1C3A}</a:tableStyleId>
              </a:tblPr>
              <a:tblGrid>
                <a:gridCol w="4716016"/>
                <a:gridCol w="4304159"/>
              </a:tblGrid>
              <a:tr h="866340">
                <a:tc>
                  <a:txBody>
                    <a:bodyPr/>
                    <a:lstStyle/>
                    <a:p>
                      <a:pPr algn="ctr">
                        <a:lnSpc>
                          <a:spcPct val="115000"/>
                        </a:lnSpc>
                        <a:spcAft>
                          <a:spcPts val="0"/>
                        </a:spcAft>
                      </a:pPr>
                      <a:r>
                        <a:rPr lang="es-PE" sz="1400" u="none" strike="noStrike" dirty="0">
                          <a:effectLst/>
                        </a:rPr>
                        <a:t> </a:t>
                      </a:r>
                      <a:endParaRPr lang="es-PE" sz="1400" dirty="0">
                        <a:effectLst/>
                      </a:endParaRPr>
                    </a:p>
                    <a:p>
                      <a:pPr algn="ctr">
                        <a:lnSpc>
                          <a:spcPct val="115000"/>
                        </a:lnSpc>
                        <a:spcAft>
                          <a:spcPts val="0"/>
                        </a:spcAft>
                      </a:pPr>
                      <a:r>
                        <a:rPr lang="es-PE" sz="2400" u="sng" dirty="0">
                          <a:effectLst/>
                        </a:rPr>
                        <a:t>FORTALEZAS</a:t>
                      </a:r>
                      <a:endParaRPr lang="es-PE" sz="2400" dirty="0">
                        <a:effectLst/>
                      </a:endParaRPr>
                    </a:p>
                    <a:p>
                      <a:pPr algn="ctr">
                        <a:lnSpc>
                          <a:spcPct val="115000"/>
                        </a:lnSpc>
                        <a:spcAft>
                          <a:spcPts val="0"/>
                        </a:spcAft>
                      </a:pPr>
                      <a:r>
                        <a:rPr lang="es-PE" sz="1400" u="none" strike="noStrike" dirty="0">
                          <a:effectLst/>
                        </a:rPr>
                        <a:t> </a:t>
                      </a:r>
                      <a:endParaRPr lang="es-PE" sz="1400" dirty="0">
                        <a:effectLst/>
                        <a:latin typeface="Calibri"/>
                        <a:ea typeface="Calibri"/>
                        <a:cs typeface="Times New Roman"/>
                      </a:endParaRPr>
                    </a:p>
                  </a:txBody>
                  <a:tcPr marL="43515" marR="43515" marT="0" marB="0"/>
                </a:tc>
                <a:tc>
                  <a:txBody>
                    <a:bodyPr/>
                    <a:lstStyle/>
                    <a:p>
                      <a:pPr algn="ctr">
                        <a:lnSpc>
                          <a:spcPct val="115000"/>
                        </a:lnSpc>
                        <a:spcAft>
                          <a:spcPts val="0"/>
                        </a:spcAft>
                      </a:pPr>
                      <a:r>
                        <a:rPr lang="es-PE" sz="700" u="none" strike="noStrike" dirty="0">
                          <a:effectLst/>
                        </a:rPr>
                        <a:t> </a:t>
                      </a:r>
                      <a:endParaRPr lang="es-PE" sz="700" dirty="0">
                        <a:effectLst/>
                      </a:endParaRPr>
                    </a:p>
                    <a:p>
                      <a:pPr algn="ctr">
                        <a:lnSpc>
                          <a:spcPct val="115000"/>
                        </a:lnSpc>
                        <a:spcAft>
                          <a:spcPts val="0"/>
                        </a:spcAft>
                      </a:pPr>
                      <a:r>
                        <a:rPr lang="es-PE" sz="2400" u="sng" dirty="0">
                          <a:effectLst/>
                        </a:rPr>
                        <a:t>DEBILIDADES</a:t>
                      </a:r>
                      <a:endParaRPr lang="es-PE" sz="2400" dirty="0">
                        <a:effectLst/>
                      </a:endParaRPr>
                    </a:p>
                    <a:p>
                      <a:pPr algn="ctr">
                        <a:lnSpc>
                          <a:spcPct val="115000"/>
                        </a:lnSpc>
                        <a:spcAft>
                          <a:spcPts val="0"/>
                        </a:spcAft>
                      </a:pPr>
                      <a:r>
                        <a:rPr lang="es-PE" sz="700" u="none" strike="noStrike" dirty="0">
                          <a:effectLst/>
                        </a:rPr>
                        <a:t> </a:t>
                      </a:r>
                      <a:endParaRPr lang="es-PE" sz="700" dirty="0">
                        <a:effectLst/>
                        <a:latin typeface="Calibri"/>
                        <a:ea typeface="Calibri"/>
                        <a:cs typeface="Times New Roman"/>
                      </a:endParaRPr>
                    </a:p>
                  </a:txBody>
                  <a:tcPr marL="43515" marR="43515" marT="0" marB="0"/>
                </a:tc>
              </a:tr>
              <a:tr h="5064754">
                <a:tc>
                  <a:txBody>
                    <a:bodyPr/>
                    <a:lstStyle/>
                    <a:p>
                      <a:pPr marL="342900" lvl="0" indent="-342900">
                        <a:lnSpc>
                          <a:spcPct val="115000"/>
                        </a:lnSpc>
                        <a:spcAft>
                          <a:spcPts val="0"/>
                        </a:spcAft>
                        <a:buFont typeface="+mj-lt"/>
                        <a:buAutoNum type="arabicPeriod"/>
                      </a:pPr>
                      <a:r>
                        <a:rPr lang="es-PE" sz="1600" dirty="0">
                          <a:solidFill>
                            <a:schemeClr val="bg2"/>
                          </a:solidFill>
                          <a:effectLst/>
                        </a:rPr>
                        <a:t>Algunos proyectos han sido muy exitosos: reducción en uso de papel y tinta, eco silos y producción de abono, loncheras saludables en EY, menos desperdicios en los comedores, etc.)</a:t>
                      </a:r>
                    </a:p>
                    <a:p>
                      <a:pPr marL="342900" lvl="0" indent="-342900">
                        <a:lnSpc>
                          <a:spcPct val="115000"/>
                        </a:lnSpc>
                        <a:spcAft>
                          <a:spcPts val="0"/>
                        </a:spcAft>
                        <a:buFont typeface="+mj-lt"/>
                        <a:buAutoNum type="arabicPeriod"/>
                      </a:pPr>
                      <a:r>
                        <a:rPr lang="es-PE" sz="1600" dirty="0">
                          <a:solidFill>
                            <a:schemeClr val="bg2"/>
                          </a:solidFill>
                          <a:effectLst/>
                        </a:rPr>
                        <a:t>Las campañas grandes (colecta de botellas, periódicos, zapatos, pilas, Green </a:t>
                      </a:r>
                      <a:r>
                        <a:rPr lang="es-PE" sz="1600" dirty="0" err="1">
                          <a:solidFill>
                            <a:schemeClr val="bg2"/>
                          </a:solidFill>
                          <a:effectLst/>
                        </a:rPr>
                        <a:t>Travel</a:t>
                      </a:r>
                      <a:r>
                        <a:rPr lang="es-PE" sz="1600" dirty="0">
                          <a:solidFill>
                            <a:schemeClr val="bg2"/>
                          </a:solidFill>
                          <a:effectLst/>
                        </a:rPr>
                        <a:t> Day), crearon más conciencia entre la comunidad</a:t>
                      </a:r>
                    </a:p>
                    <a:p>
                      <a:pPr marL="342900" lvl="0" indent="-342900">
                        <a:lnSpc>
                          <a:spcPct val="115000"/>
                        </a:lnSpc>
                        <a:spcAft>
                          <a:spcPts val="0"/>
                        </a:spcAft>
                        <a:buFont typeface="+mj-lt"/>
                        <a:buAutoNum type="arabicPeriod"/>
                      </a:pPr>
                      <a:r>
                        <a:rPr lang="es-PE" sz="1600" dirty="0" err="1">
                          <a:solidFill>
                            <a:schemeClr val="bg2"/>
                          </a:solidFill>
                          <a:effectLst/>
                        </a:rPr>
                        <a:t>Kiosko</a:t>
                      </a:r>
                      <a:r>
                        <a:rPr lang="es-PE" sz="1600" dirty="0">
                          <a:solidFill>
                            <a:schemeClr val="bg2"/>
                          </a:solidFill>
                          <a:effectLst/>
                        </a:rPr>
                        <a:t> más saludable, salad bar en el comedor</a:t>
                      </a:r>
                    </a:p>
                    <a:p>
                      <a:pPr marL="342900" lvl="0" indent="-342900">
                        <a:lnSpc>
                          <a:spcPct val="115000"/>
                        </a:lnSpc>
                        <a:spcAft>
                          <a:spcPts val="0"/>
                        </a:spcAft>
                        <a:buFont typeface="+mj-lt"/>
                        <a:buAutoNum type="arabicPeriod"/>
                      </a:pPr>
                      <a:r>
                        <a:rPr lang="es-PE" sz="1600" dirty="0">
                          <a:solidFill>
                            <a:schemeClr val="bg2"/>
                          </a:solidFill>
                          <a:effectLst/>
                        </a:rPr>
                        <a:t>Consolidación de hábitos de EDS en los alumnos más pequeños (EY / LS)</a:t>
                      </a:r>
                    </a:p>
                    <a:p>
                      <a:pPr marL="342900" lvl="0" indent="-342900">
                        <a:lnSpc>
                          <a:spcPct val="115000"/>
                        </a:lnSpc>
                        <a:spcAft>
                          <a:spcPts val="0"/>
                        </a:spcAft>
                        <a:buFont typeface="+mj-lt"/>
                        <a:buAutoNum type="arabicPeriod"/>
                      </a:pPr>
                      <a:r>
                        <a:rPr lang="es-PE" sz="1600" dirty="0">
                          <a:solidFill>
                            <a:schemeClr val="bg2"/>
                          </a:solidFill>
                          <a:effectLst/>
                        </a:rPr>
                        <a:t>Compromiso institucional con EDS – las 3 áreas claves: currículo, campus y comunidad</a:t>
                      </a:r>
                    </a:p>
                    <a:p>
                      <a:pPr marL="342900" lvl="0" indent="-342900">
                        <a:lnSpc>
                          <a:spcPct val="115000"/>
                        </a:lnSpc>
                        <a:spcAft>
                          <a:spcPts val="0"/>
                        </a:spcAft>
                        <a:buFont typeface="+mj-lt"/>
                        <a:buAutoNum type="arabicPeriod"/>
                      </a:pPr>
                      <a:r>
                        <a:rPr lang="es-PE" sz="1600" dirty="0">
                          <a:solidFill>
                            <a:schemeClr val="bg2"/>
                          </a:solidFill>
                          <a:effectLst/>
                        </a:rPr>
                        <a:t>Un campus muy verde, el cuidado de la laguna y  </a:t>
                      </a:r>
                      <a:r>
                        <a:rPr lang="es-PE" sz="1600" dirty="0" err="1">
                          <a:solidFill>
                            <a:schemeClr val="bg2"/>
                          </a:solidFill>
                          <a:effectLst/>
                        </a:rPr>
                        <a:t>Sachavacayoc</a:t>
                      </a:r>
                      <a:endParaRPr lang="es-PE" sz="1600" dirty="0">
                        <a:solidFill>
                          <a:schemeClr val="bg2"/>
                        </a:solidFill>
                        <a:effectLst/>
                      </a:endParaRPr>
                    </a:p>
                    <a:p>
                      <a:pPr>
                        <a:lnSpc>
                          <a:spcPct val="115000"/>
                        </a:lnSpc>
                        <a:spcAft>
                          <a:spcPts val="0"/>
                        </a:spcAft>
                      </a:pPr>
                      <a:r>
                        <a:rPr lang="es-PE" sz="1600" dirty="0">
                          <a:solidFill>
                            <a:schemeClr val="bg2"/>
                          </a:solidFill>
                          <a:effectLst/>
                        </a:rPr>
                        <a:t> </a:t>
                      </a:r>
                      <a:endParaRPr lang="es-PE" sz="1600" dirty="0">
                        <a:solidFill>
                          <a:schemeClr val="bg2"/>
                        </a:solidFill>
                        <a:effectLst/>
                        <a:latin typeface="Calibri"/>
                        <a:ea typeface="Calibri"/>
                        <a:cs typeface="Times New Roman"/>
                      </a:endParaRPr>
                    </a:p>
                  </a:txBody>
                  <a:tcPr marL="43515" marR="43515" marT="0" marB="0"/>
                </a:tc>
                <a:tc>
                  <a:txBody>
                    <a:bodyPr/>
                    <a:lstStyle/>
                    <a:p>
                      <a:pPr marL="342900" lvl="0" indent="-342900">
                        <a:lnSpc>
                          <a:spcPct val="115000"/>
                        </a:lnSpc>
                        <a:spcAft>
                          <a:spcPts val="0"/>
                        </a:spcAft>
                        <a:buFont typeface="+mj-lt"/>
                        <a:buAutoNum type="arabicPeriod"/>
                      </a:pPr>
                      <a:r>
                        <a:rPr lang="es-PE" sz="1600" dirty="0">
                          <a:effectLst/>
                        </a:rPr>
                        <a:t>Falta de compromiso y entusiasmo de una parte significativa de la comunidad – desilusión de los comprometidos</a:t>
                      </a:r>
                    </a:p>
                    <a:p>
                      <a:pPr marL="342900" lvl="0" indent="-342900">
                        <a:lnSpc>
                          <a:spcPct val="115000"/>
                        </a:lnSpc>
                        <a:spcAft>
                          <a:spcPts val="0"/>
                        </a:spcAft>
                        <a:buFont typeface="+mj-lt"/>
                        <a:buAutoNum type="arabicPeriod"/>
                      </a:pPr>
                      <a:r>
                        <a:rPr lang="es-PE" sz="1600" dirty="0">
                          <a:effectLst/>
                        </a:rPr>
                        <a:t>Falta de coordinación consistente con  empresas de reciclaje, </a:t>
                      </a:r>
                      <a:r>
                        <a:rPr lang="es-PE" sz="1600" dirty="0" err="1">
                          <a:effectLst/>
                        </a:rPr>
                        <a:t>ONGs</a:t>
                      </a:r>
                      <a:r>
                        <a:rPr lang="es-PE" sz="1600" dirty="0">
                          <a:effectLst/>
                        </a:rPr>
                        <a:t>, etc.</a:t>
                      </a:r>
                    </a:p>
                    <a:p>
                      <a:pPr marL="342900" lvl="0" indent="-342900">
                        <a:lnSpc>
                          <a:spcPct val="115000"/>
                        </a:lnSpc>
                        <a:spcAft>
                          <a:spcPts val="0"/>
                        </a:spcAft>
                        <a:buFont typeface="+mj-lt"/>
                        <a:buAutoNum type="arabicPeriod"/>
                      </a:pPr>
                      <a:r>
                        <a:rPr lang="es-PE" sz="1600" dirty="0">
                          <a:effectLst/>
                        </a:rPr>
                        <a:t>Falta de un plan de acción sostenido, sistémico con objetivos claros</a:t>
                      </a:r>
                    </a:p>
                    <a:p>
                      <a:pPr marL="342900" lvl="0" indent="-342900">
                        <a:lnSpc>
                          <a:spcPct val="115000"/>
                        </a:lnSpc>
                        <a:spcAft>
                          <a:spcPts val="0"/>
                        </a:spcAft>
                        <a:buFont typeface="+mj-lt"/>
                        <a:buAutoNum type="arabicPeriod"/>
                      </a:pPr>
                      <a:r>
                        <a:rPr lang="es-PE" sz="1600" dirty="0">
                          <a:effectLst/>
                        </a:rPr>
                        <a:t>Falta de comunicación de ideas y logros – página web estancada</a:t>
                      </a:r>
                    </a:p>
                    <a:p>
                      <a:pPr marL="342900" lvl="0" indent="-342900">
                        <a:lnSpc>
                          <a:spcPct val="115000"/>
                        </a:lnSpc>
                        <a:spcAft>
                          <a:spcPts val="0"/>
                        </a:spcAft>
                        <a:buFont typeface="+mj-lt"/>
                        <a:buAutoNum type="arabicPeriod"/>
                      </a:pPr>
                      <a:r>
                        <a:rPr lang="es-PE" sz="1600" dirty="0">
                          <a:effectLst/>
                        </a:rPr>
                        <a:t>Falta de un cuerpo estudiantil más proactivo, con más voz y acción.</a:t>
                      </a:r>
                    </a:p>
                    <a:p>
                      <a:pPr marL="342900" lvl="0" indent="-342900">
                        <a:lnSpc>
                          <a:spcPct val="115000"/>
                        </a:lnSpc>
                        <a:spcAft>
                          <a:spcPts val="0"/>
                        </a:spcAft>
                        <a:buFont typeface="+mj-lt"/>
                        <a:buAutoNum type="arabicPeriod"/>
                      </a:pPr>
                      <a:r>
                        <a:rPr lang="es-PE" sz="1600" dirty="0">
                          <a:effectLst/>
                        </a:rPr>
                        <a:t>Falta del equipo para monitorear el uso de electricidad por sectores</a:t>
                      </a:r>
                    </a:p>
                    <a:p>
                      <a:pPr marL="342900" lvl="0" indent="-342900">
                        <a:lnSpc>
                          <a:spcPct val="115000"/>
                        </a:lnSpc>
                        <a:spcAft>
                          <a:spcPts val="0"/>
                        </a:spcAft>
                        <a:buFont typeface="+mj-lt"/>
                        <a:buAutoNum type="arabicPeriod"/>
                      </a:pPr>
                      <a:r>
                        <a:rPr lang="es-PE" sz="1600" dirty="0">
                          <a:effectLst/>
                        </a:rPr>
                        <a:t>Falta de control en uso de materiales de consumo</a:t>
                      </a:r>
                    </a:p>
                    <a:p>
                      <a:pPr marL="342900" lvl="0" indent="-342900">
                        <a:lnSpc>
                          <a:spcPct val="115000"/>
                        </a:lnSpc>
                        <a:spcAft>
                          <a:spcPts val="0"/>
                        </a:spcAft>
                        <a:buFont typeface="+mj-lt"/>
                        <a:buAutoNum type="arabicPeriod"/>
                      </a:pPr>
                      <a:r>
                        <a:rPr lang="es-PE" sz="1600" dirty="0">
                          <a:effectLst/>
                        </a:rPr>
                        <a:t>Un comité de Plan Verde desbalanceado (incluye 4 líderes de Puertas que son miembros del Consejo </a:t>
                      </a:r>
                      <a:r>
                        <a:rPr lang="es-PE" sz="1600" dirty="0" smtClean="0">
                          <a:effectLst/>
                        </a:rPr>
                        <a:t>Educacional</a:t>
                      </a:r>
                      <a:endParaRPr lang="es-PE" sz="1600" dirty="0">
                        <a:effectLst/>
                        <a:latin typeface="Calibri"/>
                        <a:ea typeface="Calibri"/>
                        <a:cs typeface="Times New Roman"/>
                      </a:endParaRPr>
                    </a:p>
                  </a:txBody>
                  <a:tcPr marL="43515" marR="43515" marT="0" marB="0"/>
                </a:tc>
              </a:tr>
              <a:tr h="161086">
                <a:tc>
                  <a:txBody>
                    <a:bodyPr/>
                    <a:lstStyle/>
                    <a:p>
                      <a:pPr algn="ctr">
                        <a:lnSpc>
                          <a:spcPct val="115000"/>
                        </a:lnSpc>
                        <a:spcAft>
                          <a:spcPts val="0"/>
                        </a:spcAft>
                      </a:pPr>
                      <a:endParaRPr lang="es-PE" sz="700" dirty="0">
                        <a:effectLst/>
                        <a:latin typeface="Calibri"/>
                        <a:ea typeface="Calibri"/>
                        <a:cs typeface="Times New Roman"/>
                      </a:endParaRPr>
                    </a:p>
                  </a:txBody>
                  <a:tcPr marL="43515" marR="43515" marT="0" marB="0"/>
                </a:tc>
                <a:tc>
                  <a:txBody>
                    <a:bodyPr/>
                    <a:lstStyle/>
                    <a:p>
                      <a:pPr algn="ctr">
                        <a:lnSpc>
                          <a:spcPct val="115000"/>
                        </a:lnSpc>
                        <a:spcAft>
                          <a:spcPts val="0"/>
                        </a:spcAft>
                      </a:pPr>
                      <a:endParaRPr lang="es-PE" sz="700" dirty="0">
                        <a:effectLst/>
                        <a:latin typeface="Calibri"/>
                        <a:ea typeface="Calibri"/>
                        <a:cs typeface="Times New Roman"/>
                      </a:endParaRPr>
                    </a:p>
                  </a:txBody>
                  <a:tcPr marL="43515" marR="43515" marT="0" marB="0"/>
                </a:tc>
              </a:tr>
              <a:tr h="116623">
                <a:tc>
                  <a:txBody>
                    <a:bodyPr/>
                    <a:lstStyle/>
                    <a:p>
                      <a:pPr marL="342900" lvl="0" indent="-342900">
                        <a:lnSpc>
                          <a:spcPct val="115000"/>
                        </a:lnSpc>
                        <a:spcAft>
                          <a:spcPts val="0"/>
                        </a:spcAft>
                        <a:buFont typeface="+mj-lt"/>
                        <a:buAutoNum type="arabicPeriod"/>
                      </a:pPr>
                      <a:endParaRPr lang="es-PE" sz="700" dirty="0">
                        <a:effectLst/>
                        <a:latin typeface="Calibri"/>
                        <a:ea typeface="Calibri"/>
                        <a:cs typeface="Times New Roman"/>
                      </a:endParaRPr>
                    </a:p>
                  </a:txBody>
                  <a:tcPr marL="43515" marR="43515" marT="0" marB="0"/>
                </a:tc>
                <a:tc>
                  <a:txBody>
                    <a:bodyPr/>
                    <a:lstStyle/>
                    <a:p>
                      <a:pPr marL="342900" lvl="0" indent="-342900">
                        <a:lnSpc>
                          <a:spcPct val="115000"/>
                        </a:lnSpc>
                        <a:spcAft>
                          <a:spcPts val="0"/>
                        </a:spcAft>
                        <a:buFont typeface="+mj-lt"/>
                        <a:buAutoNum type="arabicPeriod"/>
                      </a:pPr>
                      <a:endParaRPr lang="es-PE" sz="700" dirty="0">
                        <a:effectLst/>
                        <a:latin typeface="Calibri"/>
                        <a:ea typeface="Calibri"/>
                        <a:cs typeface="Times New Roman"/>
                      </a:endParaRPr>
                    </a:p>
                  </a:txBody>
                  <a:tcPr marL="43515" marR="43515" marT="0" marB="0"/>
                </a:tc>
              </a:tr>
            </a:tbl>
          </a:graphicData>
        </a:graphic>
      </p:graphicFrame>
      <p:sp>
        <p:nvSpPr>
          <p:cNvPr id="5" name="Rectangle 1"/>
          <p:cNvSpPr>
            <a:spLocks noChangeArrowheads="1"/>
          </p:cNvSpPr>
          <p:nvPr/>
        </p:nvSpPr>
        <p:spPr bwMode="auto">
          <a:xfrm>
            <a:off x="2051720" y="145176"/>
            <a:ext cx="4680520" cy="492443"/>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GB" sz="2600" b="1" dirty="0">
                <a:solidFill>
                  <a:srgbClr val="FF0000"/>
                </a:solidFill>
                <a:latin typeface="Cambria" pitchFamily="18" charset="0"/>
                <a:ea typeface="Times New Roman" pitchFamily="18" charset="0"/>
                <a:cs typeface="Times New Roman" pitchFamily="18" charset="0"/>
              </a:rPr>
              <a:t>FODA de Plan Verde 2012</a:t>
            </a:r>
            <a:endParaRPr lang="es-PE" sz="7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52143982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744460707"/>
              </p:ext>
            </p:extLst>
          </p:nvPr>
        </p:nvGraphicFramePr>
        <p:xfrm>
          <a:off x="0" y="908720"/>
          <a:ext cx="9056687" cy="5801106"/>
        </p:xfrm>
        <a:graphic>
          <a:graphicData uri="http://schemas.openxmlformats.org/drawingml/2006/table">
            <a:tbl>
              <a:tblPr firstRow="1" firstCol="1" bandRow="1">
                <a:tableStyleId>{5C22544A-7EE6-4342-B048-85BDC9FD1C3A}</a:tableStyleId>
              </a:tblPr>
              <a:tblGrid>
                <a:gridCol w="4752528"/>
                <a:gridCol w="4304159"/>
              </a:tblGrid>
              <a:tr h="432048">
                <a:tc>
                  <a:txBody>
                    <a:bodyPr/>
                    <a:lstStyle/>
                    <a:p>
                      <a:pPr algn="ctr">
                        <a:lnSpc>
                          <a:spcPct val="115000"/>
                        </a:lnSpc>
                        <a:spcAft>
                          <a:spcPts val="0"/>
                        </a:spcAft>
                      </a:pPr>
                      <a:r>
                        <a:rPr lang="es-PE" sz="1800" u="sng" dirty="0" smtClean="0">
                          <a:effectLst/>
                        </a:rPr>
                        <a:t>OPORTUNIDADES</a:t>
                      </a:r>
                      <a:endParaRPr lang="es-PE" sz="1800" dirty="0">
                        <a:effectLst/>
                      </a:endParaRPr>
                    </a:p>
                  </a:txBody>
                  <a:tcPr marL="43515" marR="43515" marT="0" marB="0"/>
                </a:tc>
                <a:tc>
                  <a:txBody>
                    <a:bodyPr/>
                    <a:lstStyle/>
                    <a:p>
                      <a:pPr algn="ctr">
                        <a:lnSpc>
                          <a:spcPct val="115000"/>
                        </a:lnSpc>
                        <a:spcAft>
                          <a:spcPts val="0"/>
                        </a:spcAft>
                      </a:pPr>
                      <a:r>
                        <a:rPr lang="es-PE" sz="1800" u="none" strike="noStrike" dirty="0">
                          <a:effectLst/>
                        </a:rPr>
                        <a:t> </a:t>
                      </a:r>
                      <a:r>
                        <a:rPr lang="es-PE" sz="1800" u="sng" dirty="0" smtClean="0">
                          <a:effectLst/>
                        </a:rPr>
                        <a:t>AMENAZAS</a:t>
                      </a:r>
                      <a:endParaRPr lang="es-PE" sz="1800" dirty="0">
                        <a:effectLst/>
                      </a:endParaRPr>
                    </a:p>
                    <a:p>
                      <a:pPr algn="ctr">
                        <a:lnSpc>
                          <a:spcPct val="115000"/>
                        </a:lnSpc>
                        <a:spcAft>
                          <a:spcPts val="0"/>
                        </a:spcAft>
                      </a:pPr>
                      <a:r>
                        <a:rPr lang="es-PE" sz="1800" u="none" strike="noStrike" dirty="0">
                          <a:effectLst/>
                        </a:rPr>
                        <a:t> </a:t>
                      </a:r>
                      <a:endParaRPr lang="es-PE" sz="1800" dirty="0">
                        <a:effectLst/>
                        <a:latin typeface="Calibri"/>
                        <a:ea typeface="Calibri"/>
                        <a:cs typeface="Times New Roman"/>
                      </a:endParaRPr>
                    </a:p>
                  </a:txBody>
                  <a:tcPr marL="43515" marR="43515" marT="0" marB="0"/>
                </a:tc>
              </a:tr>
              <a:tr h="5162137">
                <a:tc>
                  <a:txBody>
                    <a:bodyPr/>
                    <a:lstStyle/>
                    <a:p>
                      <a:pPr marL="342900" lvl="0" indent="-342900">
                        <a:lnSpc>
                          <a:spcPct val="115000"/>
                        </a:lnSpc>
                        <a:spcAft>
                          <a:spcPts val="0"/>
                        </a:spcAft>
                        <a:buFont typeface="+mj-lt"/>
                        <a:buAutoNum type="arabicPeriod"/>
                      </a:pPr>
                      <a:r>
                        <a:rPr lang="es-PE" sz="1800" dirty="0">
                          <a:solidFill>
                            <a:schemeClr val="bg2"/>
                          </a:solidFill>
                          <a:effectLst/>
                        </a:rPr>
                        <a:t>Alumnos y adultos (educativo, no-educativo)  con actitud de colaboración</a:t>
                      </a:r>
                    </a:p>
                    <a:p>
                      <a:pPr marL="342900" lvl="0" indent="-342900">
                        <a:lnSpc>
                          <a:spcPct val="115000"/>
                        </a:lnSpc>
                        <a:spcAft>
                          <a:spcPts val="0"/>
                        </a:spcAft>
                        <a:buFont typeface="+mj-lt"/>
                        <a:buAutoNum type="arabicPeriod"/>
                      </a:pPr>
                      <a:r>
                        <a:rPr lang="es-PE" sz="1800" dirty="0">
                          <a:solidFill>
                            <a:schemeClr val="bg2"/>
                          </a:solidFill>
                          <a:effectLst/>
                        </a:rPr>
                        <a:t>Involucrar  al cuerpo estudiantil de manera más activa y organizada (Eco-</a:t>
                      </a:r>
                      <a:r>
                        <a:rPr lang="es-PE" sz="1800" dirty="0" err="1">
                          <a:solidFill>
                            <a:schemeClr val="bg2"/>
                          </a:solidFill>
                          <a:effectLst/>
                        </a:rPr>
                        <a:t>Prefect</a:t>
                      </a:r>
                      <a:r>
                        <a:rPr lang="es-PE" sz="1800" dirty="0">
                          <a:solidFill>
                            <a:schemeClr val="bg2"/>
                          </a:solidFill>
                          <a:effectLst/>
                        </a:rPr>
                        <a:t> por aula, brigadas por grado y nivel)</a:t>
                      </a:r>
                    </a:p>
                    <a:p>
                      <a:pPr marL="342900" lvl="0" indent="-342900">
                        <a:lnSpc>
                          <a:spcPct val="115000"/>
                        </a:lnSpc>
                        <a:spcAft>
                          <a:spcPts val="0"/>
                        </a:spcAft>
                        <a:buFont typeface="+mj-lt"/>
                        <a:buAutoNum type="arabicPeriod"/>
                      </a:pPr>
                      <a:r>
                        <a:rPr lang="es-PE" sz="1800" dirty="0">
                          <a:solidFill>
                            <a:schemeClr val="bg2"/>
                          </a:solidFill>
                          <a:effectLst/>
                        </a:rPr>
                        <a:t>Involucrar al PTA y a los </a:t>
                      </a:r>
                      <a:r>
                        <a:rPr lang="es-PE" sz="1800" dirty="0" err="1">
                          <a:solidFill>
                            <a:schemeClr val="bg2"/>
                          </a:solidFill>
                          <a:effectLst/>
                        </a:rPr>
                        <a:t>ppff</a:t>
                      </a:r>
                      <a:r>
                        <a:rPr lang="es-PE" sz="1800" dirty="0">
                          <a:solidFill>
                            <a:schemeClr val="bg2"/>
                          </a:solidFill>
                          <a:effectLst/>
                        </a:rPr>
                        <a:t> de manera más activa </a:t>
                      </a:r>
                    </a:p>
                    <a:p>
                      <a:pPr marL="342900" lvl="0" indent="-342900">
                        <a:lnSpc>
                          <a:spcPct val="115000"/>
                        </a:lnSpc>
                        <a:spcAft>
                          <a:spcPts val="0"/>
                        </a:spcAft>
                        <a:buFont typeface="+mj-lt"/>
                        <a:buAutoNum type="arabicPeriod"/>
                      </a:pPr>
                      <a:r>
                        <a:rPr lang="es-PE" sz="1800" dirty="0">
                          <a:solidFill>
                            <a:schemeClr val="bg2"/>
                          </a:solidFill>
                          <a:effectLst/>
                        </a:rPr>
                        <a:t>Aplicar reglas más claras y exigentes en el colegio (uso de luz, papel, agua, los basureros de reciclaje, etc.)</a:t>
                      </a:r>
                    </a:p>
                    <a:p>
                      <a:pPr marL="342900" lvl="0" indent="-342900">
                        <a:lnSpc>
                          <a:spcPct val="115000"/>
                        </a:lnSpc>
                        <a:spcAft>
                          <a:spcPts val="0"/>
                        </a:spcAft>
                        <a:buFont typeface="+mj-lt"/>
                        <a:buAutoNum type="arabicPeriod"/>
                      </a:pPr>
                      <a:r>
                        <a:rPr lang="es-PE" sz="1800" dirty="0">
                          <a:solidFill>
                            <a:schemeClr val="bg2"/>
                          </a:solidFill>
                          <a:effectLst/>
                        </a:rPr>
                        <a:t>Incentivar a los miembros de Plan Verde con un incremento salarial </a:t>
                      </a:r>
                    </a:p>
                    <a:p>
                      <a:pPr marL="342900" lvl="0" indent="-342900">
                        <a:lnSpc>
                          <a:spcPct val="115000"/>
                        </a:lnSpc>
                        <a:spcAft>
                          <a:spcPts val="0"/>
                        </a:spcAft>
                        <a:buFont typeface="+mj-lt"/>
                        <a:buAutoNum type="arabicPeriod"/>
                      </a:pPr>
                      <a:r>
                        <a:rPr lang="es-PE" sz="1800" dirty="0">
                          <a:solidFill>
                            <a:schemeClr val="bg2"/>
                          </a:solidFill>
                          <a:effectLst/>
                        </a:rPr>
                        <a:t>Inculcar hábitos alimenticios más saludables (no más gaseosas, más jugos, menos dulces, etc</a:t>
                      </a:r>
                      <a:r>
                        <a:rPr lang="es-PE" sz="1800" dirty="0" smtClean="0">
                          <a:solidFill>
                            <a:schemeClr val="bg2"/>
                          </a:solidFill>
                          <a:effectLst/>
                        </a:rPr>
                        <a:t>.)</a:t>
                      </a:r>
                      <a:endParaRPr lang="es-PE" sz="1800" dirty="0">
                        <a:solidFill>
                          <a:schemeClr val="bg2"/>
                        </a:solidFill>
                        <a:effectLst/>
                      </a:endParaRPr>
                    </a:p>
                  </a:txBody>
                  <a:tcPr marL="43515" marR="43515" marT="0" marB="0"/>
                </a:tc>
                <a:tc>
                  <a:txBody>
                    <a:bodyPr/>
                    <a:lstStyle/>
                    <a:p>
                      <a:pPr marL="342900" lvl="0" indent="-342900">
                        <a:lnSpc>
                          <a:spcPct val="115000"/>
                        </a:lnSpc>
                        <a:spcAft>
                          <a:spcPts val="0"/>
                        </a:spcAft>
                        <a:buFont typeface="+mj-lt"/>
                        <a:buAutoNum type="arabicPeriod"/>
                      </a:pPr>
                      <a:r>
                        <a:rPr lang="es-PE" sz="1800" dirty="0">
                          <a:effectLst/>
                        </a:rPr>
                        <a:t>Costo alto inicial de ciertos proyectos (cambio de caños en los baños, sistema de luz en las aulas, etc.)</a:t>
                      </a:r>
                    </a:p>
                    <a:p>
                      <a:pPr marL="342900" lvl="0" indent="-342900">
                        <a:lnSpc>
                          <a:spcPct val="115000"/>
                        </a:lnSpc>
                        <a:spcAft>
                          <a:spcPts val="0"/>
                        </a:spcAft>
                        <a:buFont typeface="+mj-lt"/>
                        <a:buAutoNum type="arabicPeriod"/>
                      </a:pPr>
                      <a:r>
                        <a:rPr lang="es-PE" sz="1800" dirty="0">
                          <a:effectLst/>
                        </a:rPr>
                        <a:t>Resistencia al cambio de hábitos (por ejemplo, al car-pool)</a:t>
                      </a:r>
                    </a:p>
                    <a:p>
                      <a:pPr marL="342900" lvl="0" indent="-342900">
                        <a:lnSpc>
                          <a:spcPct val="115000"/>
                        </a:lnSpc>
                        <a:spcAft>
                          <a:spcPts val="0"/>
                        </a:spcAft>
                        <a:buFont typeface="+mj-lt"/>
                        <a:buAutoNum type="arabicPeriod"/>
                      </a:pPr>
                      <a:r>
                        <a:rPr lang="es-PE" sz="1800" dirty="0">
                          <a:effectLst/>
                        </a:rPr>
                        <a:t>Mayor número de alumnos &gt; mayor número de carros &gt; mayor contaminación</a:t>
                      </a:r>
                    </a:p>
                    <a:p>
                      <a:pPr marL="342900" lvl="0" indent="-342900">
                        <a:lnSpc>
                          <a:spcPct val="115000"/>
                        </a:lnSpc>
                        <a:spcAft>
                          <a:spcPts val="0"/>
                        </a:spcAft>
                        <a:buFont typeface="+mj-lt"/>
                        <a:buAutoNum type="arabicPeriod"/>
                      </a:pPr>
                      <a:r>
                        <a:rPr lang="es-PE" sz="1800" dirty="0">
                          <a:effectLst/>
                        </a:rPr>
                        <a:t>Cambio climático y mayor radiación ultravioleta &gt; mayor necesidad de protección (bloqueador, gorros, áreas con sombra)</a:t>
                      </a:r>
                    </a:p>
                    <a:p>
                      <a:pPr marL="342900" lvl="0" indent="-342900">
                        <a:lnSpc>
                          <a:spcPct val="115000"/>
                        </a:lnSpc>
                        <a:spcAft>
                          <a:spcPts val="0"/>
                        </a:spcAft>
                        <a:buFont typeface="+mj-lt"/>
                        <a:buAutoNum type="arabicPeriod"/>
                      </a:pPr>
                      <a:r>
                        <a:rPr lang="es-PE" sz="1800" dirty="0">
                          <a:effectLst/>
                        </a:rPr>
                        <a:t>Cultura consumista de la sociedad (en 2002 se vendieron 15,000 nuevos vehículos; en 2012 se vendieron 190,000) </a:t>
                      </a:r>
                    </a:p>
                    <a:p>
                      <a:pPr>
                        <a:lnSpc>
                          <a:spcPct val="115000"/>
                        </a:lnSpc>
                        <a:spcAft>
                          <a:spcPts val="0"/>
                        </a:spcAft>
                      </a:pPr>
                      <a:r>
                        <a:rPr lang="es-PE" sz="700" dirty="0">
                          <a:effectLst/>
                        </a:rPr>
                        <a:t> </a:t>
                      </a:r>
                      <a:endParaRPr lang="es-PE" sz="700" dirty="0">
                        <a:effectLst/>
                        <a:latin typeface="Calibri"/>
                        <a:ea typeface="Calibri"/>
                        <a:cs typeface="Times New Roman"/>
                      </a:endParaRPr>
                    </a:p>
                  </a:txBody>
                  <a:tcPr marL="43515" marR="43515" marT="0" marB="0"/>
                </a:tc>
              </a:tr>
            </a:tbl>
          </a:graphicData>
        </a:graphic>
      </p:graphicFrame>
      <p:sp>
        <p:nvSpPr>
          <p:cNvPr id="5" name="Rectangle 1"/>
          <p:cNvSpPr>
            <a:spLocks noChangeArrowheads="1"/>
          </p:cNvSpPr>
          <p:nvPr/>
        </p:nvSpPr>
        <p:spPr bwMode="auto">
          <a:xfrm>
            <a:off x="2051720" y="145176"/>
            <a:ext cx="4680520" cy="492443"/>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GB" sz="2600" b="1" dirty="0">
                <a:solidFill>
                  <a:srgbClr val="FF0000"/>
                </a:solidFill>
                <a:latin typeface="Cambria" pitchFamily="18" charset="0"/>
                <a:ea typeface="Times New Roman" pitchFamily="18" charset="0"/>
                <a:cs typeface="Times New Roman" pitchFamily="18" charset="0"/>
              </a:rPr>
              <a:t>FODA de Plan Verde 2012</a:t>
            </a:r>
            <a:endParaRPr lang="es-PE" sz="7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3254146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987336439"/>
              </p:ext>
            </p:extLst>
          </p:nvPr>
        </p:nvGraphicFramePr>
        <p:xfrm>
          <a:off x="395536" y="1412776"/>
          <a:ext cx="8532440" cy="3456384"/>
        </p:xfrm>
        <a:graphic>
          <a:graphicData uri="http://schemas.openxmlformats.org/drawingml/2006/table">
            <a:tbl>
              <a:tblPr firstRow="1" firstCol="1" bandRow="1">
                <a:tableStyleId>{5C22544A-7EE6-4342-B048-85BDC9FD1C3A}</a:tableStyleId>
              </a:tblPr>
              <a:tblGrid>
                <a:gridCol w="5005929"/>
                <a:gridCol w="3526511"/>
              </a:tblGrid>
              <a:tr h="504056">
                <a:tc>
                  <a:txBody>
                    <a:bodyPr/>
                    <a:lstStyle/>
                    <a:p>
                      <a:pPr algn="ctr">
                        <a:lnSpc>
                          <a:spcPct val="115000"/>
                        </a:lnSpc>
                        <a:spcAft>
                          <a:spcPts val="0"/>
                        </a:spcAft>
                      </a:pPr>
                      <a:r>
                        <a:rPr lang="es-PE" sz="1800" u="sng" dirty="0" smtClean="0">
                          <a:effectLst/>
                        </a:rPr>
                        <a:t>OPORTUNIDADES</a:t>
                      </a:r>
                      <a:endParaRPr lang="es-PE" sz="1800" dirty="0">
                        <a:effectLst/>
                      </a:endParaRPr>
                    </a:p>
                  </a:txBody>
                  <a:tcPr marL="43515" marR="43515" marT="0" marB="0"/>
                </a:tc>
                <a:tc>
                  <a:txBody>
                    <a:bodyPr/>
                    <a:lstStyle/>
                    <a:p>
                      <a:pPr algn="ctr">
                        <a:lnSpc>
                          <a:spcPct val="115000"/>
                        </a:lnSpc>
                        <a:spcAft>
                          <a:spcPts val="0"/>
                        </a:spcAft>
                      </a:pPr>
                      <a:r>
                        <a:rPr lang="es-PE" sz="1800" u="none" strike="noStrike" dirty="0">
                          <a:effectLst/>
                        </a:rPr>
                        <a:t> </a:t>
                      </a:r>
                      <a:r>
                        <a:rPr lang="es-PE" sz="1800" u="sng" dirty="0" smtClean="0">
                          <a:effectLst/>
                        </a:rPr>
                        <a:t>AMENAZAS</a:t>
                      </a:r>
                      <a:endParaRPr lang="es-PE" sz="1800" dirty="0">
                        <a:effectLst/>
                      </a:endParaRPr>
                    </a:p>
                    <a:p>
                      <a:pPr algn="ctr">
                        <a:lnSpc>
                          <a:spcPct val="115000"/>
                        </a:lnSpc>
                        <a:spcAft>
                          <a:spcPts val="0"/>
                        </a:spcAft>
                      </a:pPr>
                      <a:r>
                        <a:rPr lang="es-PE" sz="1800" u="none" strike="noStrike" dirty="0">
                          <a:effectLst/>
                        </a:rPr>
                        <a:t> </a:t>
                      </a:r>
                      <a:endParaRPr lang="es-PE" sz="1800" dirty="0">
                        <a:effectLst/>
                        <a:latin typeface="Calibri"/>
                        <a:ea typeface="Calibri"/>
                        <a:cs typeface="Times New Roman"/>
                      </a:endParaRPr>
                    </a:p>
                  </a:txBody>
                  <a:tcPr marL="43515" marR="43515" marT="0" marB="0"/>
                </a:tc>
              </a:tr>
              <a:tr h="2825448">
                <a:tc>
                  <a:txBody>
                    <a:bodyPr/>
                    <a:lstStyle/>
                    <a:p>
                      <a:pPr marL="457200" lvl="0" indent="-457200">
                        <a:lnSpc>
                          <a:spcPct val="115000"/>
                        </a:lnSpc>
                        <a:spcAft>
                          <a:spcPts val="0"/>
                        </a:spcAft>
                        <a:buFont typeface="+mj-lt"/>
                        <a:buAutoNum type="arabicPlain" startAt="7"/>
                      </a:pPr>
                      <a:r>
                        <a:rPr lang="es-PE" sz="2000" dirty="0" smtClean="0">
                          <a:solidFill>
                            <a:schemeClr val="bg2"/>
                          </a:solidFill>
                          <a:effectLst/>
                        </a:rPr>
                        <a:t>Más </a:t>
                      </a:r>
                      <a:r>
                        <a:rPr lang="es-PE" sz="2000" dirty="0">
                          <a:solidFill>
                            <a:schemeClr val="bg2"/>
                          </a:solidFill>
                          <a:effectLst/>
                        </a:rPr>
                        <a:t>sinergia con las empresas de </a:t>
                      </a:r>
                      <a:r>
                        <a:rPr lang="es-PE" sz="2000" dirty="0" smtClean="0">
                          <a:solidFill>
                            <a:schemeClr val="bg2"/>
                          </a:solidFill>
                          <a:effectLst/>
                        </a:rPr>
                        <a:t> los padres</a:t>
                      </a:r>
                      <a:r>
                        <a:rPr lang="es-PE" sz="2000" dirty="0">
                          <a:solidFill>
                            <a:schemeClr val="bg2"/>
                          </a:solidFill>
                          <a:effectLst/>
                        </a:rPr>
                        <a:t>, de la comunidad</a:t>
                      </a:r>
                    </a:p>
                    <a:p>
                      <a:pPr marL="457200" lvl="0" indent="-457200">
                        <a:lnSpc>
                          <a:spcPct val="115000"/>
                        </a:lnSpc>
                        <a:spcAft>
                          <a:spcPts val="0"/>
                        </a:spcAft>
                        <a:buFont typeface="+mj-lt"/>
                        <a:buAutoNum type="arabicPlain" startAt="8"/>
                      </a:pPr>
                      <a:r>
                        <a:rPr lang="es-PE" sz="2000" dirty="0" smtClean="0">
                          <a:solidFill>
                            <a:schemeClr val="bg2"/>
                          </a:solidFill>
                          <a:effectLst/>
                        </a:rPr>
                        <a:t>Nuevo </a:t>
                      </a:r>
                      <a:r>
                        <a:rPr lang="es-PE" sz="2000" dirty="0">
                          <a:solidFill>
                            <a:schemeClr val="bg2"/>
                          </a:solidFill>
                          <a:effectLst/>
                        </a:rPr>
                        <a:t>mural grande con las </a:t>
                      </a:r>
                      <a:r>
                        <a:rPr lang="es-PE" sz="2000" dirty="0" smtClean="0">
                          <a:solidFill>
                            <a:schemeClr val="bg2"/>
                          </a:solidFill>
                          <a:effectLst/>
                        </a:rPr>
                        <a:t>metas</a:t>
                      </a:r>
                    </a:p>
                    <a:p>
                      <a:pPr marL="0" lvl="0" indent="0">
                        <a:lnSpc>
                          <a:spcPct val="115000"/>
                        </a:lnSpc>
                        <a:spcAft>
                          <a:spcPts val="0"/>
                        </a:spcAft>
                        <a:buFont typeface="+mj-lt"/>
                        <a:buNone/>
                      </a:pPr>
                      <a:r>
                        <a:rPr lang="es-PE" sz="2000" baseline="0" dirty="0" smtClean="0">
                          <a:solidFill>
                            <a:schemeClr val="bg2"/>
                          </a:solidFill>
                          <a:effectLst/>
                        </a:rPr>
                        <a:t>      </a:t>
                      </a:r>
                      <a:r>
                        <a:rPr lang="es-PE" sz="2000" dirty="0" smtClean="0">
                          <a:solidFill>
                            <a:schemeClr val="bg2"/>
                          </a:solidFill>
                          <a:effectLst/>
                        </a:rPr>
                        <a:t>de </a:t>
                      </a:r>
                      <a:r>
                        <a:rPr lang="es-PE" sz="2000" dirty="0">
                          <a:solidFill>
                            <a:schemeClr val="bg2"/>
                          </a:solidFill>
                          <a:effectLst/>
                        </a:rPr>
                        <a:t>cada Puerta</a:t>
                      </a:r>
                    </a:p>
                    <a:p>
                      <a:pPr marL="457200" lvl="0" indent="-457200">
                        <a:lnSpc>
                          <a:spcPct val="115000"/>
                        </a:lnSpc>
                        <a:spcAft>
                          <a:spcPts val="0"/>
                        </a:spcAft>
                        <a:buFont typeface="+mj-lt"/>
                        <a:buAutoNum type="arabicPlain" startAt="9"/>
                      </a:pPr>
                      <a:r>
                        <a:rPr lang="es-PE" sz="2000" dirty="0" smtClean="0">
                          <a:solidFill>
                            <a:schemeClr val="bg2"/>
                          </a:solidFill>
                          <a:effectLst/>
                        </a:rPr>
                        <a:t>Una </a:t>
                      </a:r>
                      <a:r>
                        <a:rPr lang="es-PE" sz="2000" dirty="0">
                          <a:solidFill>
                            <a:schemeClr val="bg2"/>
                          </a:solidFill>
                          <a:effectLst/>
                        </a:rPr>
                        <a:t>página web de Plan Verde más </a:t>
                      </a:r>
                      <a:endParaRPr lang="es-PE" sz="2000" dirty="0" smtClean="0">
                        <a:solidFill>
                          <a:schemeClr val="bg2"/>
                        </a:solidFill>
                        <a:effectLst/>
                      </a:endParaRPr>
                    </a:p>
                    <a:p>
                      <a:pPr marL="0" lvl="0" indent="0">
                        <a:lnSpc>
                          <a:spcPct val="115000"/>
                        </a:lnSpc>
                        <a:spcAft>
                          <a:spcPts val="0"/>
                        </a:spcAft>
                        <a:buFont typeface="+mj-lt"/>
                        <a:buNone/>
                      </a:pPr>
                      <a:r>
                        <a:rPr lang="es-PE" sz="2000" dirty="0" smtClean="0">
                          <a:solidFill>
                            <a:schemeClr val="bg2"/>
                          </a:solidFill>
                          <a:effectLst/>
                        </a:rPr>
                        <a:t>       interactiva</a:t>
                      </a:r>
                      <a:r>
                        <a:rPr lang="es-PE" sz="2000" dirty="0">
                          <a:solidFill>
                            <a:schemeClr val="bg2"/>
                          </a:solidFill>
                          <a:effectLst/>
                        </a:rPr>
                        <a:t>, actualizada (¿Manejada </a:t>
                      </a:r>
                      <a:r>
                        <a:rPr lang="es-PE" sz="2000" dirty="0" smtClean="0">
                          <a:solidFill>
                            <a:schemeClr val="bg2"/>
                          </a:solidFill>
                          <a:effectLst/>
                        </a:rPr>
                        <a:t> </a:t>
                      </a:r>
                    </a:p>
                    <a:p>
                      <a:pPr marL="0" lvl="0" indent="0">
                        <a:lnSpc>
                          <a:spcPct val="115000"/>
                        </a:lnSpc>
                        <a:spcAft>
                          <a:spcPts val="0"/>
                        </a:spcAft>
                        <a:buFont typeface="+mj-lt"/>
                        <a:buNone/>
                      </a:pPr>
                      <a:r>
                        <a:rPr lang="es-PE" sz="2000" dirty="0" smtClean="0">
                          <a:solidFill>
                            <a:schemeClr val="bg2"/>
                          </a:solidFill>
                          <a:effectLst/>
                        </a:rPr>
                        <a:t>      por </a:t>
                      </a:r>
                      <a:r>
                        <a:rPr lang="es-PE" sz="2000" dirty="0">
                          <a:solidFill>
                            <a:schemeClr val="bg2"/>
                          </a:solidFill>
                          <a:effectLst/>
                        </a:rPr>
                        <a:t>el Consejo estudiantil</a:t>
                      </a:r>
                      <a:r>
                        <a:rPr lang="es-PE" sz="2000" dirty="0" smtClean="0">
                          <a:solidFill>
                            <a:schemeClr val="bg2"/>
                          </a:solidFill>
                          <a:effectLst/>
                        </a:rPr>
                        <a:t>?)</a:t>
                      </a:r>
                      <a:endParaRPr lang="es-PE" sz="2000" dirty="0">
                        <a:effectLst/>
                        <a:latin typeface="Calibri"/>
                        <a:ea typeface="Calibri"/>
                        <a:cs typeface="Times New Roman"/>
                      </a:endParaRPr>
                    </a:p>
                  </a:txBody>
                  <a:tcPr marL="43515" marR="43515" marT="0" marB="0"/>
                </a:tc>
                <a:tc>
                  <a:txBody>
                    <a:bodyPr/>
                    <a:lstStyle/>
                    <a:p>
                      <a:pPr marL="228600">
                        <a:lnSpc>
                          <a:spcPct val="115000"/>
                        </a:lnSpc>
                        <a:spcAft>
                          <a:spcPts val="0"/>
                        </a:spcAft>
                      </a:pPr>
                      <a:r>
                        <a:rPr lang="es-PE" sz="1800" dirty="0">
                          <a:effectLst/>
                        </a:rPr>
                        <a:t> </a:t>
                      </a:r>
                    </a:p>
                    <a:p>
                      <a:pPr>
                        <a:lnSpc>
                          <a:spcPct val="115000"/>
                        </a:lnSpc>
                        <a:spcAft>
                          <a:spcPts val="0"/>
                        </a:spcAft>
                      </a:pPr>
                      <a:r>
                        <a:rPr lang="es-PE" sz="700" dirty="0">
                          <a:effectLst/>
                        </a:rPr>
                        <a:t> </a:t>
                      </a:r>
                      <a:endParaRPr lang="es-PE" sz="700" dirty="0">
                        <a:effectLst/>
                        <a:latin typeface="Calibri"/>
                        <a:ea typeface="Calibri"/>
                        <a:cs typeface="Times New Roman"/>
                      </a:endParaRPr>
                    </a:p>
                  </a:txBody>
                  <a:tcPr marL="43515" marR="43515" marT="0" marB="0"/>
                </a:tc>
              </a:tr>
            </a:tbl>
          </a:graphicData>
        </a:graphic>
      </p:graphicFrame>
      <p:sp>
        <p:nvSpPr>
          <p:cNvPr id="5" name="Rectangle 1"/>
          <p:cNvSpPr>
            <a:spLocks noChangeArrowheads="1"/>
          </p:cNvSpPr>
          <p:nvPr/>
        </p:nvSpPr>
        <p:spPr bwMode="auto">
          <a:xfrm>
            <a:off x="2051720" y="145176"/>
            <a:ext cx="4680520" cy="492443"/>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GB" sz="2600" b="1" dirty="0">
                <a:solidFill>
                  <a:srgbClr val="FF0000"/>
                </a:solidFill>
                <a:latin typeface="Cambria" pitchFamily="18" charset="0"/>
                <a:ea typeface="Times New Roman" pitchFamily="18" charset="0"/>
                <a:cs typeface="Times New Roman" pitchFamily="18" charset="0"/>
              </a:rPr>
              <a:t>FODA de Plan Verde 2012</a:t>
            </a:r>
            <a:endParaRPr lang="es-PE" sz="7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7675618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10" y="260648"/>
            <a:ext cx="8568952" cy="476672"/>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RECYCLING </a:t>
            </a:r>
            <a:r>
              <a:rPr lang="es-PE" sz="2400" b="1" dirty="0"/>
              <a:t>| </a:t>
            </a:r>
            <a:r>
              <a:rPr lang="es-PE" sz="2400" b="1" dirty="0" smtClean="0"/>
              <a:t>RECICLAJE</a:t>
            </a:r>
            <a:endParaRPr lang="es-PE" sz="2400" b="1" dirty="0"/>
          </a:p>
        </p:txBody>
      </p:sp>
      <p:pic>
        <p:nvPicPr>
          <p:cNvPr id="5122" name="Picture 2" descr="http://www.newton.edu.pe/EDS/img/recyc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2443907"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0916" y="1052736"/>
            <a:ext cx="6233571" cy="5632311"/>
          </a:xfrm>
          <a:prstGeom prst="rect">
            <a:avLst/>
          </a:prstGeom>
        </p:spPr>
        <p:txBody>
          <a:bodyPr wrap="square">
            <a:spAutoFit/>
          </a:bodyPr>
          <a:lstStyle/>
          <a:p>
            <a:r>
              <a:rPr lang="es-PE" dirty="0"/>
              <a:t>¿Sabía que usted produce casi un kilo de basura a diario?</a:t>
            </a:r>
            <a:br>
              <a:rPr lang="es-PE" dirty="0"/>
            </a:br>
            <a:r>
              <a:rPr lang="es-PE" dirty="0"/>
              <a:t/>
            </a:r>
            <a:br>
              <a:rPr lang="es-PE" dirty="0"/>
            </a:br>
            <a:r>
              <a:rPr lang="es-PE" b="1" dirty="0"/>
              <a:t>Según el último informe elaborado por el Ministerio del Ambiente, Lima produce diariamente 7.918 toneladas de desechos, de las que el 80% termina en alguno de los rellenos sanitarios de Ancón, Puente Piedra, Callao, o Lurín. El resto se quema o queda regado en las calles, botaderos y ríos.</a:t>
            </a:r>
            <a:br>
              <a:rPr lang="es-PE" b="1" dirty="0"/>
            </a:br>
            <a:r>
              <a:rPr lang="es-PE" b="1" dirty="0"/>
              <a:t/>
            </a:r>
            <a:br>
              <a:rPr lang="es-PE" b="1" dirty="0"/>
            </a:br>
            <a:r>
              <a:rPr lang="es-PE" dirty="0"/>
              <a:t>Más que nunca es necesario aprender a identificar lo reciclable de la basura. </a:t>
            </a:r>
            <a:r>
              <a:rPr lang="es-PE" b="1" dirty="0">
                <a:solidFill>
                  <a:srgbClr val="FF7C80"/>
                </a:solidFill>
              </a:rPr>
              <a:t>Se calcula que el 25% de lo que se bota puede ser reaprovechado.</a:t>
            </a:r>
            <a:br>
              <a:rPr lang="es-PE" b="1" dirty="0">
                <a:solidFill>
                  <a:srgbClr val="FF7C80"/>
                </a:solidFill>
              </a:rPr>
            </a:br>
            <a:r>
              <a:rPr lang="es-PE" dirty="0"/>
              <a:t/>
            </a:r>
            <a:br>
              <a:rPr lang="es-PE" dirty="0"/>
            </a:br>
            <a:r>
              <a:rPr lang="es-PE" dirty="0"/>
              <a:t>Separar botellas de plástico, vidrio, residuos orgánicos e inorgánicos y depositarlos en puntos de acopio es una actividad que no te quitará más de 5 minutos diarios y a la vez pondrás tu granito de arena para proteger nuestro planeta, ya que así estarás salvando grandes cantidades de recursos naturales no renovables.</a:t>
            </a:r>
            <a:br>
              <a:rPr lang="es-PE" dirty="0"/>
            </a:br>
            <a:endParaRPr lang="es-PE" dirty="0"/>
          </a:p>
        </p:txBody>
      </p:sp>
    </p:spTree>
    <p:extLst>
      <p:ext uri="{BB962C8B-B14F-4D97-AF65-F5344CB8AC3E}">
        <p14:creationId xmlns:p14="http://schemas.microsoft.com/office/powerpoint/2010/main" val="327202631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363272" cy="504056"/>
          </a:xfrm>
        </p:spPr>
        <p:style>
          <a:lnRef idx="0">
            <a:schemeClr val="accent3"/>
          </a:lnRef>
          <a:fillRef idx="3">
            <a:schemeClr val="accent3"/>
          </a:fillRef>
          <a:effectRef idx="3">
            <a:schemeClr val="accent3"/>
          </a:effectRef>
          <a:fontRef idx="minor">
            <a:schemeClr val="lt1"/>
          </a:fontRef>
        </p:style>
        <p:txBody>
          <a:bodyPr>
            <a:noAutofit/>
          </a:bodyPr>
          <a:lstStyle/>
          <a:p>
            <a:r>
              <a:rPr lang="es-PE" sz="2400" b="1" dirty="0" smtClean="0"/>
              <a:t>Newton </a:t>
            </a:r>
            <a:r>
              <a:rPr lang="es-PE" sz="2400" b="1" dirty="0" err="1"/>
              <a:t>College</a:t>
            </a:r>
            <a:r>
              <a:rPr lang="es-PE" sz="2400" b="1" dirty="0"/>
              <a:t> y la EDS</a:t>
            </a:r>
          </a:p>
        </p:txBody>
      </p:sp>
      <p:sp>
        <p:nvSpPr>
          <p:cNvPr id="3" name="Content Placeholder 2"/>
          <p:cNvSpPr>
            <a:spLocks noGrp="1"/>
          </p:cNvSpPr>
          <p:nvPr>
            <p:ph idx="1"/>
          </p:nvPr>
        </p:nvSpPr>
        <p:spPr>
          <a:xfrm>
            <a:off x="611560" y="1196752"/>
            <a:ext cx="7632848" cy="4968552"/>
          </a:xfrm>
          <a:solidFill>
            <a:schemeClr val="accent3">
              <a:lumMod val="40000"/>
              <a:lumOff val="60000"/>
            </a:schemeClr>
          </a:solidFill>
        </p:spPr>
        <p:txBody>
          <a:bodyPr>
            <a:noAutofit/>
          </a:bodyPr>
          <a:lstStyle/>
          <a:p>
            <a:pPr marL="0" indent="0" algn="just">
              <a:buNone/>
            </a:pPr>
            <a:r>
              <a:rPr lang="es-PE" sz="2400" dirty="0">
                <a:solidFill>
                  <a:schemeClr val="bg2"/>
                </a:solidFill>
              </a:rPr>
              <a:t>Teniendo en cuenta las preocupaciones del calentamiento global, Newton </a:t>
            </a:r>
            <a:r>
              <a:rPr lang="es-PE" sz="2400" dirty="0" err="1">
                <a:solidFill>
                  <a:schemeClr val="bg2"/>
                </a:solidFill>
              </a:rPr>
              <a:t>College</a:t>
            </a:r>
            <a:r>
              <a:rPr lang="es-PE" sz="2400" dirty="0">
                <a:solidFill>
                  <a:schemeClr val="bg2"/>
                </a:solidFill>
              </a:rPr>
              <a:t> implementó su </a:t>
            </a:r>
            <a:r>
              <a:rPr lang="es-PE" sz="2400" b="1" dirty="0">
                <a:solidFill>
                  <a:schemeClr val="bg2"/>
                </a:solidFill>
              </a:rPr>
              <a:t>Plan Verde en 2008</a:t>
            </a:r>
            <a:r>
              <a:rPr lang="es-PE" sz="2400" dirty="0">
                <a:solidFill>
                  <a:schemeClr val="bg2"/>
                </a:solidFill>
              </a:rPr>
              <a:t>. </a:t>
            </a:r>
            <a:endParaRPr lang="es-PE" sz="2400" dirty="0" smtClean="0">
              <a:solidFill>
                <a:schemeClr val="bg2"/>
              </a:solidFill>
            </a:endParaRPr>
          </a:p>
          <a:p>
            <a:pPr marL="0" indent="0" algn="just">
              <a:buNone/>
            </a:pPr>
            <a:r>
              <a:rPr lang="es-PE" sz="2400" dirty="0" smtClean="0">
                <a:solidFill>
                  <a:schemeClr val="bg2"/>
                </a:solidFill>
              </a:rPr>
              <a:t>Este </a:t>
            </a:r>
            <a:r>
              <a:rPr lang="es-PE" sz="2400" dirty="0">
                <a:solidFill>
                  <a:schemeClr val="bg2"/>
                </a:solidFill>
              </a:rPr>
              <a:t>plan está organizado </a:t>
            </a:r>
            <a:r>
              <a:rPr lang="es-PE" sz="2400" dirty="0" smtClean="0">
                <a:solidFill>
                  <a:schemeClr val="bg2"/>
                </a:solidFill>
              </a:rPr>
              <a:t>para educar </a:t>
            </a:r>
            <a:r>
              <a:rPr lang="es-PE" sz="2400" dirty="0">
                <a:solidFill>
                  <a:schemeClr val="bg2"/>
                </a:solidFill>
              </a:rPr>
              <a:t>a los alumnos no sólo </a:t>
            </a:r>
            <a:r>
              <a:rPr lang="es-PE" sz="2400" b="1" dirty="0">
                <a:solidFill>
                  <a:schemeClr val="bg2"/>
                </a:solidFill>
              </a:rPr>
              <a:t>para</a:t>
            </a:r>
            <a:r>
              <a:rPr lang="es-PE" sz="2400" dirty="0">
                <a:solidFill>
                  <a:schemeClr val="bg2"/>
                </a:solidFill>
              </a:rPr>
              <a:t> la sostenibilidad, sino </a:t>
            </a:r>
            <a:r>
              <a:rPr lang="es-PE" sz="2400" b="1" dirty="0">
                <a:solidFill>
                  <a:schemeClr val="bg2"/>
                </a:solidFill>
              </a:rPr>
              <a:t>a través</a:t>
            </a:r>
            <a:r>
              <a:rPr lang="es-PE" sz="2400" dirty="0">
                <a:solidFill>
                  <a:schemeClr val="bg2"/>
                </a:solidFill>
              </a:rPr>
              <a:t> de ella, convirtiéndose en participantes activos del cambio en el campus y en la comunidad local. </a:t>
            </a:r>
            <a:endParaRPr lang="es-PE" sz="2400" dirty="0" smtClean="0">
              <a:solidFill>
                <a:schemeClr val="bg2"/>
              </a:solidFill>
            </a:endParaRPr>
          </a:p>
          <a:p>
            <a:pPr marL="0" indent="0" algn="just">
              <a:buNone/>
            </a:pPr>
            <a:r>
              <a:rPr lang="es-PE" sz="2400" dirty="0" smtClean="0">
                <a:solidFill>
                  <a:srgbClr val="C00000"/>
                </a:solidFill>
              </a:rPr>
              <a:t>En </a:t>
            </a:r>
            <a:r>
              <a:rPr lang="es-PE" sz="2400" dirty="0">
                <a:solidFill>
                  <a:srgbClr val="C00000"/>
                </a:solidFill>
              </a:rPr>
              <a:t>2010, el Centro Regional de Competencias de EDS Lima-Callao fue creado y autorizado por la Universidad de las Naciones Unidas. </a:t>
            </a:r>
            <a:endParaRPr lang="es-PE" sz="2400" dirty="0" smtClean="0">
              <a:solidFill>
                <a:srgbClr val="C00000"/>
              </a:solidFill>
            </a:endParaRPr>
          </a:p>
          <a:p>
            <a:pPr marL="0" indent="0" algn="just">
              <a:buNone/>
            </a:pPr>
            <a:r>
              <a:rPr lang="es-PE" sz="2400" dirty="0" smtClean="0">
                <a:solidFill>
                  <a:schemeClr val="bg2"/>
                </a:solidFill>
              </a:rPr>
              <a:t>Es </a:t>
            </a:r>
            <a:r>
              <a:rPr lang="es-PE" sz="2400" dirty="0">
                <a:solidFill>
                  <a:schemeClr val="bg2"/>
                </a:solidFill>
              </a:rPr>
              <a:t>tan sólo el sexto CRE en América Latina y Newton </a:t>
            </a:r>
            <a:r>
              <a:rPr lang="es-PE" sz="2400" dirty="0" err="1">
                <a:solidFill>
                  <a:schemeClr val="bg2"/>
                </a:solidFill>
              </a:rPr>
              <a:t>College</a:t>
            </a:r>
            <a:r>
              <a:rPr lang="es-PE" sz="2400" dirty="0">
                <a:solidFill>
                  <a:schemeClr val="bg2"/>
                </a:solidFill>
              </a:rPr>
              <a:t> es uno de los fundadores de esta red</a:t>
            </a:r>
            <a:r>
              <a:rPr lang="es-PE" sz="2400" dirty="0" smtClean="0">
                <a:solidFill>
                  <a:schemeClr val="bg2"/>
                </a:solidFill>
              </a:rPr>
              <a:t>.</a:t>
            </a:r>
            <a:endParaRPr lang="es-PE" sz="2400" b="1" dirty="0">
              <a:solidFill>
                <a:schemeClr val="bg2"/>
              </a:solidFill>
            </a:endParaRPr>
          </a:p>
        </p:txBody>
      </p:sp>
    </p:spTree>
    <p:extLst>
      <p:ext uri="{BB962C8B-B14F-4D97-AF65-F5344CB8AC3E}">
        <p14:creationId xmlns:p14="http://schemas.microsoft.com/office/powerpoint/2010/main" val="289072240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418058"/>
          </a:xfrm>
        </p:spPr>
        <p:style>
          <a:lnRef idx="0">
            <a:schemeClr val="accent3"/>
          </a:lnRef>
          <a:fillRef idx="3">
            <a:schemeClr val="accent3"/>
          </a:fillRef>
          <a:effectRef idx="3">
            <a:schemeClr val="accent3"/>
          </a:effectRef>
          <a:fontRef idx="minor">
            <a:schemeClr val="lt1"/>
          </a:fontRef>
        </p:style>
        <p:txBody>
          <a:bodyPr>
            <a:noAutofit/>
          </a:bodyPr>
          <a:lstStyle/>
          <a:p>
            <a:r>
              <a:rPr lang="es-PE" sz="2400" b="1" dirty="0"/>
              <a:t>Los principales actores en el DS</a:t>
            </a:r>
          </a:p>
        </p:txBody>
      </p:sp>
      <p:sp>
        <p:nvSpPr>
          <p:cNvPr id="3" name="Content Placeholder 2"/>
          <p:cNvSpPr>
            <a:spLocks noGrp="1"/>
          </p:cNvSpPr>
          <p:nvPr>
            <p:ph idx="1"/>
          </p:nvPr>
        </p:nvSpPr>
        <p:spPr>
          <a:xfrm>
            <a:off x="467544" y="1484784"/>
            <a:ext cx="8064896" cy="4680520"/>
          </a:xfrm>
          <a:solidFill>
            <a:schemeClr val="accent3">
              <a:lumMod val="40000"/>
              <a:lumOff val="60000"/>
            </a:schemeClr>
          </a:solidFill>
        </p:spPr>
        <p:txBody>
          <a:bodyPr>
            <a:noAutofit/>
          </a:bodyPr>
          <a:lstStyle/>
          <a:p>
            <a:pPr marL="0" indent="0">
              <a:buNone/>
            </a:pPr>
            <a:r>
              <a:rPr lang="es-PE" sz="2000" dirty="0" smtClean="0">
                <a:solidFill>
                  <a:schemeClr val="bg2"/>
                </a:solidFill>
              </a:rPr>
              <a:t>Sin </a:t>
            </a:r>
            <a:r>
              <a:rPr lang="es-PE" sz="2000" dirty="0">
                <a:solidFill>
                  <a:schemeClr val="bg2"/>
                </a:solidFill>
              </a:rPr>
              <a:t>embargo, hay muchos otros actores importantes en DS </a:t>
            </a:r>
            <a:r>
              <a:rPr lang="es-PE" sz="2000" dirty="0" smtClean="0">
                <a:solidFill>
                  <a:schemeClr val="bg2"/>
                </a:solidFill>
              </a:rPr>
              <a:t>como las </a:t>
            </a:r>
            <a:r>
              <a:rPr lang="es-PE" sz="2000" b="1" dirty="0" smtClean="0">
                <a:solidFill>
                  <a:srgbClr val="FF7C80"/>
                </a:solidFill>
              </a:rPr>
              <a:t>universidades,</a:t>
            </a:r>
            <a:r>
              <a:rPr lang="es-PE" sz="2000" dirty="0" smtClean="0">
                <a:solidFill>
                  <a:schemeClr val="bg2"/>
                </a:solidFill>
              </a:rPr>
              <a:t>  </a:t>
            </a:r>
            <a:r>
              <a:rPr lang="es-PE" sz="2000" dirty="0">
                <a:solidFill>
                  <a:schemeClr val="bg2"/>
                </a:solidFill>
              </a:rPr>
              <a:t>los gobiernos, las empresas, los medios de comunicación, etc. Cada uno de estos sectores tiene una visión distinta y diferentes prioridades al respecto. </a:t>
            </a:r>
            <a:endParaRPr lang="es-PE" sz="2000" dirty="0" smtClean="0">
              <a:solidFill>
                <a:schemeClr val="bg2"/>
              </a:solidFill>
            </a:endParaRPr>
          </a:p>
          <a:p>
            <a:pPr marL="0" indent="0" algn="just">
              <a:buNone/>
            </a:pPr>
            <a:r>
              <a:rPr lang="es-PE" sz="2000" dirty="0" smtClean="0">
                <a:solidFill>
                  <a:schemeClr val="bg2"/>
                </a:solidFill>
              </a:rPr>
              <a:t>El </a:t>
            </a:r>
            <a:r>
              <a:rPr lang="es-PE" sz="2000" dirty="0">
                <a:solidFill>
                  <a:schemeClr val="bg2"/>
                </a:solidFill>
              </a:rPr>
              <a:t>reto es animarlos para aunar esfuerzos y colaborar en el logro de los objetivos. </a:t>
            </a:r>
            <a:endParaRPr lang="es-PE" sz="2000" dirty="0" smtClean="0">
              <a:solidFill>
                <a:schemeClr val="bg2"/>
              </a:solidFill>
            </a:endParaRPr>
          </a:p>
          <a:p>
            <a:pPr marL="0" indent="0" algn="just">
              <a:buNone/>
            </a:pPr>
            <a:r>
              <a:rPr lang="es-PE" sz="2000" dirty="0" smtClean="0">
                <a:solidFill>
                  <a:schemeClr val="bg2"/>
                </a:solidFill>
              </a:rPr>
              <a:t>Debemos </a:t>
            </a:r>
            <a:r>
              <a:rPr lang="es-PE" sz="2000" dirty="0">
                <a:solidFill>
                  <a:schemeClr val="bg2"/>
                </a:solidFill>
              </a:rPr>
              <a:t>asegurarnos que la EDS no sea solo un eslogan sino una realidad. </a:t>
            </a:r>
            <a:r>
              <a:rPr lang="es-PE" sz="2000" dirty="0" smtClean="0">
                <a:solidFill>
                  <a:schemeClr val="bg2"/>
                </a:solidFill>
              </a:rPr>
              <a:t>Educar </a:t>
            </a:r>
            <a:r>
              <a:rPr lang="es-PE" sz="2000" dirty="0">
                <a:solidFill>
                  <a:schemeClr val="bg2"/>
                </a:solidFill>
              </a:rPr>
              <a:t>a los alumnos no sólo </a:t>
            </a:r>
            <a:r>
              <a:rPr lang="es-PE" sz="2000" b="1" dirty="0">
                <a:solidFill>
                  <a:schemeClr val="bg2"/>
                </a:solidFill>
              </a:rPr>
              <a:t>para</a:t>
            </a:r>
            <a:r>
              <a:rPr lang="es-PE" sz="2000" dirty="0">
                <a:solidFill>
                  <a:schemeClr val="bg2"/>
                </a:solidFill>
              </a:rPr>
              <a:t> la sostenibilidad, sino </a:t>
            </a:r>
            <a:r>
              <a:rPr lang="es-PE" sz="2000" b="1" dirty="0">
                <a:solidFill>
                  <a:schemeClr val="bg2"/>
                </a:solidFill>
              </a:rPr>
              <a:t>a través</a:t>
            </a:r>
            <a:r>
              <a:rPr lang="es-PE" sz="2000" dirty="0">
                <a:solidFill>
                  <a:schemeClr val="bg2"/>
                </a:solidFill>
              </a:rPr>
              <a:t> de ella, convirtiéndose en participantes activos del cambio en el campus y en la comunidad local. </a:t>
            </a:r>
            <a:endParaRPr lang="es-PE" sz="2000" dirty="0" smtClean="0">
              <a:solidFill>
                <a:schemeClr val="bg2"/>
              </a:solidFill>
            </a:endParaRPr>
          </a:p>
          <a:p>
            <a:pPr marL="0" indent="0" algn="just">
              <a:buNone/>
            </a:pPr>
            <a:r>
              <a:rPr lang="es-PE" sz="2000" b="1" dirty="0" smtClean="0">
                <a:solidFill>
                  <a:schemeClr val="bg2"/>
                </a:solidFill>
              </a:rPr>
              <a:t>Las </a:t>
            </a:r>
            <a:r>
              <a:rPr lang="es-PE" sz="2000" b="1" dirty="0">
                <a:solidFill>
                  <a:schemeClr val="bg2"/>
                </a:solidFill>
              </a:rPr>
              <a:t>puertas ofrecen un marco para muchos proyectos de DS que están siendo realizados principalmente por los alumnos y el personal. </a:t>
            </a:r>
            <a:r>
              <a:rPr lang="es-PE" sz="2000" dirty="0">
                <a:solidFill>
                  <a:schemeClr val="bg2"/>
                </a:solidFill>
              </a:rPr>
              <a:t>En el futuro esperamos involucrar a más padres en estos proyectos</a:t>
            </a:r>
            <a:r>
              <a:rPr lang="es-PE" sz="2000" dirty="0" smtClean="0">
                <a:solidFill>
                  <a:schemeClr val="bg2"/>
                </a:solidFill>
              </a:rPr>
              <a:t>.</a:t>
            </a:r>
            <a:endParaRPr lang="es-PE" sz="2000" b="1" dirty="0">
              <a:solidFill>
                <a:schemeClr val="accent3">
                  <a:lumMod val="50000"/>
                </a:schemeClr>
              </a:solidFill>
            </a:endParaRPr>
          </a:p>
        </p:txBody>
      </p:sp>
    </p:spTree>
    <p:extLst>
      <p:ext uri="{BB962C8B-B14F-4D97-AF65-F5344CB8AC3E}">
        <p14:creationId xmlns:p14="http://schemas.microsoft.com/office/powerpoint/2010/main" val="163986494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736" y="3284984"/>
            <a:ext cx="6435600" cy="3168352"/>
          </a:xfrm>
        </p:spPr>
        <p:txBody>
          <a:bodyPr/>
          <a:lstStyle/>
          <a:p>
            <a:pPr marL="0" indent="0">
              <a:buNone/>
            </a:pPr>
            <a:r>
              <a:rPr lang="es-PE" sz="3600" dirty="0" smtClean="0"/>
              <a:t>“Cuando el último riachuelo este contaminado, cuando se tale el último árbol, cuando se pesque el último pez no contaminado…. </a:t>
            </a:r>
            <a:endParaRPr lang="es-PE" sz="3600" dirty="0"/>
          </a:p>
        </p:txBody>
      </p:sp>
      <p:pic>
        <p:nvPicPr>
          <p:cNvPr id="14338" name="Picture 2" descr="http://www.biodisol.com/wp-content/uploads/2008/11/investigacion_para_plantear_alternativas_de_tratamiento_de_efluentes_industriales_que_se_centren_en_la_transformacion_de_compuestos_toxico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68" y="301711"/>
            <a:ext cx="4203352" cy="248838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cdn.biodisol.com/wp-content/uploads/2008/06/contaminacion_de_los_rios_mortandad_de_peces_por_contaminacio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131" y="2996952"/>
            <a:ext cx="2220085"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1.bp.blogspot.com/_EEUXfh0Aqqo/TOC6nFtiTpI/AAAAAAAAAA8/LdgidxXS2w8/s1600/Productos-que-contaminan-el-agua.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3742" y="302207"/>
            <a:ext cx="4456686" cy="252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947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4581128"/>
            <a:ext cx="8064896" cy="1944216"/>
          </a:xfrm>
        </p:spPr>
        <p:txBody>
          <a:bodyPr/>
          <a:lstStyle/>
          <a:p>
            <a:r>
              <a:rPr lang="es-PE" dirty="0" smtClean="0"/>
              <a:t>Yo quiero un mundo limpio para mis </a:t>
            </a:r>
            <a:r>
              <a:rPr lang="es-PE" dirty="0" smtClean="0"/>
              <a:t>nietos</a:t>
            </a:r>
            <a:br>
              <a:rPr lang="es-PE" dirty="0" smtClean="0"/>
            </a:br>
            <a:r>
              <a:rPr lang="es-PE" dirty="0" smtClean="0"/>
              <a:t/>
            </a:r>
            <a:br>
              <a:rPr lang="es-PE" dirty="0" smtClean="0"/>
            </a:br>
            <a:r>
              <a:rPr lang="es-PE" dirty="0" smtClean="0"/>
              <a:t>                             </a:t>
            </a:r>
            <a:r>
              <a:rPr lang="es-PE" dirty="0" smtClean="0"/>
              <a:t>Gracias</a:t>
            </a:r>
            <a:r>
              <a:rPr lang="es-PE" dirty="0" smtClean="0"/>
              <a:t/>
            </a:r>
            <a:br>
              <a:rPr lang="es-PE" dirty="0" smtClean="0"/>
            </a:br>
            <a:r>
              <a:rPr lang="es-PE" dirty="0" smtClean="0"/>
              <a:t/>
            </a:r>
            <a:br>
              <a:rPr lang="es-PE" dirty="0" smtClean="0"/>
            </a:br>
            <a:r>
              <a:rPr lang="es-PE" dirty="0" smtClean="0"/>
              <a:t>                  </a:t>
            </a:r>
            <a:r>
              <a:rPr lang="es-PE" sz="2400" dirty="0" smtClean="0"/>
              <a:t>Prof. Luis </a:t>
            </a:r>
            <a:r>
              <a:rPr lang="es-PE" sz="2400" dirty="0" err="1" smtClean="0"/>
              <a:t>Esponda</a:t>
            </a:r>
            <a:r>
              <a:rPr lang="es-PE" sz="2400" dirty="0" smtClean="0"/>
              <a:t> Samaniego</a:t>
            </a:r>
            <a:endParaRPr lang="es-PE" sz="2400" dirty="0"/>
          </a:p>
        </p:txBody>
      </p:sp>
      <p:sp>
        <p:nvSpPr>
          <p:cNvPr id="3" name="2 Marcador de contenido"/>
          <p:cNvSpPr>
            <a:spLocks noGrp="1"/>
          </p:cNvSpPr>
          <p:nvPr>
            <p:ph idx="1"/>
          </p:nvPr>
        </p:nvSpPr>
        <p:spPr>
          <a:xfrm>
            <a:off x="467544" y="132533"/>
            <a:ext cx="8480623" cy="1352252"/>
          </a:xfrm>
        </p:spPr>
        <p:txBody>
          <a:bodyPr/>
          <a:lstStyle/>
          <a:p>
            <a:pPr marL="0" indent="0">
              <a:buNone/>
            </a:pPr>
            <a:r>
              <a:rPr lang="es-PE" sz="3600" dirty="0" smtClean="0"/>
              <a:t>…entonces el hombre entenderá que el dinero no se come”.</a:t>
            </a:r>
            <a:endParaRPr lang="es-PE" sz="3600" dirty="0"/>
          </a:p>
        </p:txBody>
      </p:sp>
      <p:pic>
        <p:nvPicPr>
          <p:cNvPr id="18434" name="Picture 2" descr="http://1.bp.blogspot.com/-i1028G_OImY/TiD9oBDdfxI/AAAAAAAAAC4/WTSxUB7mVZE/s1600/penalg%255B1%255D+-+copi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412776"/>
            <a:ext cx="4104456" cy="256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15022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568952" cy="490066"/>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RECYCLING </a:t>
            </a:r>
            <a:r>
              <a:rPr lang="es-PE" sz="2400" b="1" dirty="0"/>
              <a:t>| </a:t>
            </a:r>
            <a:r>
              <a:rPr lang="es-PE" sz="2400" b="1" dirty="0" smtClean="0"/>
              <a:t>RECICLAJE</a:t>
            </a:r>
            <a:endParaRPr lang="es-PE" sz="2400" b="1" dirty="0"/>
          </a:p>
        </p:txBody>
      </p:sp>
      <p:pic>
        <p:nvPicPr>
          <p:cNvPr id="5122" name="Picture 2" descr="http://www.newton.edu.pe/EDS/img/recyc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2667000" cy="53435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74504" y="1052736"/>
            <a:ext cx="6261992" cy="6463308"/>
          </a:xfrm>
          <a:prstGeom prst="rect">
            <a:avLst/>
          </a:prstGeom>
        </p:spPr>
        <p:txBody>
          <a:bodyPr wrap="square">
            <a:spAutoFit/>
          </a:bodyPr>
          <a:lstStyle/>
          <a:p>
            <a:r>
              <a:rPr lang="es-PE" dirty="0"/>
              <a:t>Nuestro colegio, consciente de esta eco-necesidad, trabaja desde hace más de un año en distintos proyectos de reciclaje:</a:t>
            </a:r>
            <a:br>
              <a:rPr lang="es-PE" dirty="0"/>
            </a:br>
            <a:r>
              <a:rPr lang="es-PE" dirty="0"/>
              <a:t/>
            </a:r>
            <a:br>
              <a:rPr lang="es-PE" dirty="0"/>
            </a:br>
            <a:r>
              <a:rPr lang="es-PE" dirty="0"/>
              <a:t>1</a:t>
            </a:r>
            <a:r>
              <a:rPr lang="es-PE" b="1" dirty="0">
                <a:solidFill>
                  <a:srgbClr val="FF7C80"/>
                </a:solidFill>
              </a:rPr>
              <a:t>. Separamos distintos tipos de desperdicios en tachos de colores: blanco (plástico), azul (papel y cartón), verde (vidrio), marrón (orgánico). Con el tiempo se ha afianzado su uso correcto.</a:t>
            </a:r>
            <a:br>
              <a:rPr lang="es-PE" b="1" dirty="0">
                <a:solidFill>
                  <a:srgbClr val="FF7C80"/>
                </a:solidFill>
              </a:rPr>
            </a:br>
            <a:r>
              <a:rPr lang="es-PE" dirty="0"/>
              <a:t/>
            </a:r>
            <a:br>
              <a:rPr lang="es-PE" dirty="0"/>
            </a:br>
            <a:r>
              <a:rPr lang="es-PE" dirty="0"/>
              <a:t>2. Después de la recolección de hojas bond usadas por ambos lados y plástico del colegio, se realiza una venta por peso y </a:t>
            </a:r>
            <a:r>
              <a:rPr lang="es-PE" b="1" dirty="0">
                <a:solidFill>
                  <a:srgbClr val="FF7C80"/>
                </a:solidFill>
              </a:rPr>
              <a:t>el dinero recaudado se destina para obras sociales de CAS (Creatividad, Acción y Servicio).</a:t>
            </a:r>
            <a:br>
              <a:rPr lang="es-PE" b="1" dirty="0">
                <a:solidFill>
                  <a:srgbClr val="FF7C80"/>
                </a:solidFill>
              </a:rPr>
            </a:br>
            <a:r>
              <a:rPr lang="es-PE" dirty="0"/>
              <a:t/>
            </a:r>
            <a:br>
              <a:rPr lang="es-PE" dirty="0"/>
            </a:br>
            <a:r>
              <a:rPr lang="es-PE" dirty="0"/>
              <a:t>3. A modo de enseñar a los alumnos que los objetos que reciclamos tienen otra utilidad, </a:t>
            </a:r>
            <a:r>
              <a:rPr lang="es-PE" b="1" dirty="0">
                <a:solidFill>
                  <a:srgbClr val="FF7C80"/>
                </a:solidFill>
              </a:rPr>
              <a:t>con tela hecha a base de botellas de plástico, se confeccionaron divertidas bolsas de cuentos, cartucheras y polos decorados con estampados alusivos a la conservación del medio ambiente</a:t>
            </a:r>
            <a:r>
              <a:rPr lang="es-PE" dirty="0"/>
              <a:t>.</a:t>
            </a:r>
            <a:br>
              <a:rPr lang="es-PE" dirty="0"/>
            </a:br>
            <a:r>
              <a:rPr lang="es-PE" dirty="0"/>
              <a:t/>
            </a:r>
            <a:br>
              <a:rPr lang="es-PE" dirty="0"/>
            </a:br>
            <a:r>
              <a:rPr lang="es-PE" dirty="0"/>
              <a:t/>
            </a:r>
            <a:br>
              <a:rPr lang="es-PE" dirty="0"/>
            </a:br>
            <a:endParaRPr lang="es-PE" dirty="0"/>
          </a:p>
        </p:txBody>
      </p:sp>
    </p:spTree>
    <p:extLst>
      <p:ext uri="{BB962C8B-B14F-4D97-AF65-F5344CB8AC3E}">
        <p14:creationId xmlns:p14="http://schemas.microsoft.com/office/powerpoint/2010/main" val="23954132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980" y="116632"/>
            <a:ext cx="8568952" cy="432048"/>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PE" sz="2400" b="1" dirty="0" smtClean="0"/>
              <a:t> </a:t>
            </a:r>
            <a:br>
              <a:rPr lang="es-PE" sz="2400" b="1" dirty="0" smtClean="0"/>
            </a:br>
            <a:r>
              <a:rPr lang="es-PE" sz="2400" b="1" dirty="0"/>
              <a:t/>
            </a:r>
            <a:br>
              <a:rPr lang="es-PE" sz="2400" b="1" dirty="0"/>
            </a:br>
            <a:r>
              <a:rPr lang="es-PE" sz="1800" b="1" dirty="0" smtClean="0">
                <a:solidFill>
                  <a:schemeClr val="accent3">
                    <a:lumMod val="50000"/>
                  </a:schemeClr>
                </a:solidFill>
              </a:rPr>
              <a:t>PLAN </a:t>
            </a:r>
            <a:r>
              <a:rPr lang="es-PE" sz="1800" b="1" dirty="0">
                <a:solidFill>
                  <a:schemeClr val="accent3">
                    <a:lumMod val="50000"/>
                  </a:schemeClr>
                </a:solidFill>
              </a:rPr>
              <a:t>VERDE </a:t>
            </a:r>
            <a:r>
              <a:rPr lang="es-PE" sz="1800" b="1" dirty="0" smtClean="0">
                <a:solidFill>
                  <a:schemeClr val="accent3">
                    <a:lumMod val="50000"/>
                  </a:schemeClr>
                </a:solidFill>
              </a:rPr>
              <a:t>  DOORWAYS     </a:t>
            </a:r>
            <a:r>
              <a:rPr lang="es-PE" sz="2400" b="1" dirty="0" smtClean="0"/>
              <a:t>RECYCLING </a:t>
            </a:r>
            <a:r>
              <a:rPr lang="es-PE" sz="2400" b="1" dirty="0"/>
              <a:t>| </a:t>
            </a:r>
            <a:r>
              <a:rPr lang="es-PE" sz="2400" b="1" dirty="0" smtClean="0"/>
              <a:t>RECICLAJE</a:t>
            </a:r>
            <a:endParaRPr lang="es-PE" sz="2400" b="1" dirty="0"/>
          </a:p>
        </p:txBody>
      </p:sp>
      <p:pic>
        <p:nvPicPr>
          <p:cNvPr id="5122" name="Picture 2" descr="http://www.newton.edu.pe/EDS/img/recyc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14156"/>
            <a:ext cx="2499103" cy="50071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78616" y="869763"/>
            <a:ext cx="6285872" cy="5632311"/>
          </a:xfrm>
          <a:prstGeom prst="rect">
            <a:avLst/>
          </a:prstGeom>
        </p:spPr>
        <p:txBody>
          <a:bodyPr wrap="square">
            <a:spAutoFit/>
          </a:bodyPr>
          <a:lstStyle/>
          <a:p>
            <a:r>
              <a:rPr lang="es-PE" dirty="0"/>
              <a:t>4. En el 2010, nuestra Kermesse se llamó "</a:t>
            </a:r>
            <a:r>
              <a:rPr lang="es-PE" dirty="0" err="1"/>
              <a:t>Going</a:t>
            </a:r>
            <a:r>
              <a:rPr lang="es-PE" dirty="0"/>
              <a:t> Green" y los 10 </a:t>
            </a:r>
            <a:r>
              <a:rPr lang="es-PE" dirty="0" err="1"/>
              <a:t>doorways</a:t>
            </a:r>
            <a:r>
              <a:rPr lang="es-PE" dirty="0"/>
              <a:t> estuvieron presentes exhibiendo proyectos y consejos ecológicos a todos los asistentes</a:t>
            </a:r>
            <a:r>
              <a:rPr lang="es-PE" dirty="0" smtClean="0"/>
              <a:t>.</a:t>
            </a:r>
            <a:r>
              <a:rPr lang="es-PE" dirty="0"/>
              <a:t/>
            </a:r>
            <a:br>
              <a:rPr lang="es-PE" dirty="0"/>
            </a:br>
            <a:r>
              <a:rPr lang="es-PE" b="1" dirty="0">
                <a:solidFill>
                  <a:srgbClr val="FF7C80"/>
                </a:solidFill>
              </a:rPr>
              <a:t>El reciclaje tiene muchos beneficios, sin embargo también existen algunos obstáculos que hay que superar</a:t>
            </a:r>
            <a:r>
              <a:rPr lang="es-PE" b="1" dirty="0" smtClean="0">
                <a:solidFill>
                  <a:srgbClr val="FF7C80"/>
                </a:solidFill>
              </a:rPr>
              <a:t>.</a:t>
            </a:r>
          </a:p>
          <a:p>
            <a:r>
              <a:rPr lang="es-PE" b="1" dirty="0" smtClean="0">
                <a:solidFill>
                  <a:srgbClr val="FF7C80"/>
                </a:solidFill>
              </a:rPr>
              <a:t>Las </a:t>
            </a:r>
            <a:r>
              <a:rPr lang="es-PE" b="1" dirty="0">
                <a:solidFill>
                  <a:srgbClr val="FF7C80"/>
                </a:solidFill>
              </a:rPr>
              <a:t>sociedades en general no entienden lo que le está pasando al planeta, y así el principal problema es la falta de educación de la sociedad sobre este tema.</a:t>
            </a:r>
            <a:br>
              <a:rPr lang="es-PE" b="1" dirty="0">
                <a:solidFill>
                  <a:srgbClr val="FF7C80"/>
                </a:solidFill>
              </a:rPr>
            </a:br>
            <a:r>
              <a:rPr lang="es-PE" dirty="0"/>
              <a:t/>
            </a:r>
            <a:br>
              <a:rPr lang="es-PE" dirty="0"/>
            </a:br>
            <a:r>
              <a:rPr lang="es-PE" dirty="0"/>
              <a:t>Recuerda que </a:t>
            </a:r>
            <a:r>
              <a:rPr lang="es-PE" b="1" dirty="0">
                <a:solidFill>
                  <a:srgbClr val="FF7C80"/>
                </a:solidFill>
              </a:rPr>
              <a:t>sí es posible romper con el ciclo tradicional de adquirir - consumir - desechar</a:t>
            </a:r>
            <a:r>
              <a:rPr lang="es-PE" dirty="0"/>
              <a:t>. La fórmula de hoy </a:t>
            </a:r>
            <a:r>
              <a:rPr lang="es-PE" b="1" dirty="0"/>
              <a:t>es </a:t>
            </a:r>
            <a:r>
              <a:rPr lang="es-PE" b="1" dirty="0">
                <a:solidFill>
                  <a:srgbClr val="FF7C80"/>
                </a:solidFill>
              </a:rPr>
              <a:t>R</a:t>
            </a:r>
            <a:r>
              <a:rPr lang="es-PE" b="1" dirty="0"/>
              <a:t>educir, </a:t>
            </a:r>
            <a:r>
              <a:rPr lang="es-PE" b="1" dirty="0">
                <a:solidFill>
                  <a:srgbClr val="FF7C80"/>
                </a:solidFill>
              </a:rPr>
              <a:t>R</a:t>
            </a:r>
            <a:r>
              <a:rPr lang="es-PE" b="1" dirty="0"/>
              <a:t>eciclar y </a:t>
            </a:r>
            <a:r>
              <a:rPr lang="es-PE" b="1" dirty="0">
                <a:solidFill>
                  <a:srgbClr val="FF7C80"/>
                </a:solidFill>
              </a:rPr>
              <a:t>R</a:t>
            </a:r>
            <a:r>
              <a:rPr lang="es-PE" b="1" dirty="0"/>
              <a:t>eutilizar</a:t>
            </a:r>
            <a:r>
              <a:rPr lang="es-PE" dirty="0"/>
              <a:t> porque esto significa</a:t>
            </a:r>
            <a:r>
              <a:rPr lang="es-PE" dirty="0" smtClean="0"/>
              <a:t>:</a:t>
            </a:r>
            <a:r>
              <a:rPr lang="es-PE" b="1" dirty="0"/>
              <a:t/>
            </a:r>
            <a:br>
              <a:rPr lang="es-PE" b="1" dirty="0"/>
            </a:br>
            <a:r>
              <a:rPr lang="es-PE" b="1" dirty="0"/>
              <a:t>• Un importante ahorro de energía</a:t>
            </a:r>
            <a:br>
              <a:rPr lang="es-PE" b="1" dirty="0"/>
            </a:br>
            <a:r>
              <a:rPr lang="es-PE" b="1" dirty="0"/>
              <a:t>• Ahorro de agua potable</a:t>
            </a:r>
            <a:br>
              <a:rPr lang="es-PE" b="1" dirty="0"/>
            </a:br>
            <a:r>
              <a:rPr lang="es-PE" b="1" dirty="0"/>
              <a:t>• Ahorro de materias primas</a:t>
            </a:r>
            <a:br>
              <a:rPr lang="es-PE" b="1" dirty="0"/>
            </a:br>
            <a:r>
              <a:rPr lang="es-PE" b="1" dirty="0"/>
              <a:t>• Menor impacto en los ecosistemas y sus recursos naturales</a:t>
            </a:r>
            <a:br>
              <a:rPr lang="es-PE" b="1" dirty="0"/>
            </a:br>
            <a:r>
              <a:rPr lang="es-PE" b="1" dirty="0"/>
              <a:t>• Ahorro de tiempo, dinero y </a:t>
            </a:r>
            <a:r>
              <a:rPr lang="es-PE" b="1" dirty="0" smtClean="0"/>
              <a:t>esfuerzo</a:t>
            </a:r>
            <a:endParaRPr lang="es-PE" dirty="0"/>
          </a:p>
        </p:txBody>
      </p:sp>
    </p:spTree>
    <p:extLst>
      <p:ext uri="{BB962C8B-B14F-4D97-AF65-F5344CB8AC3E}">
        <p14:creationId xmlns:p14="http://schemas.microsoft.com/office/powerpoint/2010/main" val="225110769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11.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12.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13.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4.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15.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16.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17.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8.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19.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0.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2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2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25.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6.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7.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28.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29.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30.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1.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32.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33.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34.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5.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36.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37.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38.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9.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40.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4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4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4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45.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46.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47.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8.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49.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5.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50.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51.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52.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3.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54.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55.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56.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7.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58.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59.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60.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6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6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6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6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65.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66.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67.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68.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69.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7.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70.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71.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72.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8.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9.xml><?xml version="1.0" encoding="utf-8"?>
<p:tagLst xmlns:a="http://schemas.openxmlformats.org/drawingml/2006/main" xmlns:r="http://schemas.openxmlformats.org/officeDocument/2006/relationships" xmlns:p="http://schemas.openxmlformats.org/presentationml/2006/main">
  <p:tag name="RNRSTYLE" val="Indezine_SM_Title"/>
</p:tagLst>
</file>

<file path=ppt/theme/theme1.xml><?xml version="1.0" encoding="utf-8"?>
<a:theme xmlns:a="http://schemas.openxmlformats.org/drawingml/2006/main" name="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ind_4108_slide">
  <a:themeElements>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54133"/>
        </a:dk2>
        <a:lt2>
          <a:srgbClr val="FFFFFF"/>
        </a:lt2>
        <a:accent1>
          <a:srgbClr val="8FCC85"/>
        </a:accent1>
        <a:accent2>
          <a:srgbClr val="A7D68D"/>
        </a:accent2>
        <a:accent3>
          <a:srgbClr val="AEB0AD"/>
        </a:accent3>
        <a:accent4>
          <a:srgbClr val="DADADA"/>
        </a:accent4>
        <a:accent5>
          <a:srgbClr val="C6E2C2"/>
        </a:accent5>
        <a:accent6>
          <a:srgbClr val="97C27F"/>
        </a:accent6>
        <a:hlink>
          <a:srgbClr val="CAE3C5"/>
        </a:hlink>
        <a:folHlink>
          <a:srgbClr val="CCE0B4"/>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54133"/>
        </a:dk2>
        <a:lt2>
          <a:srgbClr val="FFFFFF"/>
        </a:lt2>
        <a:accent1>
          <a:srgbClr val="BECC81"/>
        </a:accent1>
        <a:accent2>
          <a:srgbClr val="8FCCCC"/>
        </a:accent2>
        <a:accent3>
          <a:srgbClr val="AEB0AD"/>
        </a:accent3>
        <a:accent4>
          <a:srgbClr val="DADADA"/>
        </a:accent4>
        <a:accent5>
          <a:srgbClr val="DBE2C1"/>
        </a:accent5>
        <a:accent6>
          <a:srgbClr val="81B9B9"/>
        </a:accent6>
        <a:hlink>
          <a:srgbClr val="C8E6C3"/>
        </a:hlink>
        <a:folHlink>
          <a:srgbClr val="C3D4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354133"/>
        </a:dk2>
        <a:lt2>
          <a:srgbClr val="FFFFFF"/>
        </a:lt2>
        <a:accent1>
          <a:srgbClr val="E0BFD7"/>
        </a:accent1>
        <a:accent2>
          <a:srgbClr val="9AD192"/>
        </a:accent2>
        <a:accent3>
          <a:srgbClr val="AEB0AD"/>
        </a:accent3>
        <a:accent4>
          <a:srgbClr val="DADADA"/>
        </a:accent4>
        <a:accent5>
          <a:srgbClr val="EDDCE8"/>
        </a:accent5>
        <a:accent6>
          <a:srgbClr val="8BBD84"/>
        </a:accent6>
        <a:hlink>
          <a:srgbClr val="D9C8E6"/>
        </a:hlink>
        <a:folHlink>
          <a:srgbClr val="EDD9D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354133"/>
        </a:dk2>
        <a:lt2>
          <a:srgbClr val="FFFFFF"/>
        </a:lt2>
        <a:accent1>
          <a:srgbClr val="BEBDD9"/>
        </a:accent1>
        <a:accent2>
          <a:srgbClr val="D1C088"/>
        </a:accent2>
        <a:accent3>
          <a:srgbClr val="AEB0AD"/>
        </a:accent3>
        <a:accent4>
          <a:srgbClr val="DADADA"/>
        </a:accent4>
        <a:accent5>
          <a:srgbClr val="DBDBE9"/>
        </a:accent5>
        <a:accent6>
          <a:srgbClr val="BDAE7B"/>
        </a:accent6>
        <a:hlink>
          <a:srgbClr val="F2D3D4"/>
        </a:hlink>
        <a:folHlink>
          <a:srgbClr val="C4E0B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8FCC85"/>
        </a:accent1>
        <a:accent2>
          <a:srgbClr val="A7D68D"/>
        </a:accent2>
        <a:accent3>
          <a:srgbClr val="FFFFFF"/>
        </a:accent3>
        <a:accent4>
          <a:srgbClr val="000000"/>
        </a:accent4>
        <a:accent5>
          <a:srgbClr val="C6E2C2"/>
        </a:accent5>
        <a:accent6>
          <a:srgbClr val="97C27F"/>
        </a:accent6>
        <a:hlink>
          <a:srgbClr val="CAE3C5"/>
        </a:hlink>
        <a:folHlink>
          <a:srgbClr val="CCE0B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ECC81"/>
        </a:accent1>
        <a:accent2>
          <a:srgbClr val="8FCCCC"/>
        </a:accent2>
        <a:accent3>
          <a:srgbClr val="FFFFFF"/>
        </a:accent3>
        <a:accent4>
          <a:srgbClr val="000000"/>
        </a:accent4>
        <a:accent5>
          <a:srgbClr val="DBE2C1"/>
        </a:accent5>
        <a:accent6>
          <a:srgbClr val="81B9B9"/>
        </a:accent6>
        <a:hlink>
          <a:srgbClr val="C8E6C3"/>
        </a:hlink>
        <a:folHlink>
          <a:srgbClr val="C3D4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0BFD7"/>
        </a:accent1>
        <a:accent2>
          <a:srgbClr val="9AD192"/>
        </a:accent2>
        <a:accent3>
          <a:srgbClr val="FFFFFF"/>
        </a:accent3>
        <a:accent4>
          <a:srgbClr val="000000"/>
        </a:accent4>
        <a:accent5>
          <a:srgbClr val="EDDCE8"/>
        </a:accent5>
        <a:accent6>
          <a:srgbClr val="8BBD84"/>
        </a:accent6>
        <a:hlink>
          <a:srgbClr val="D9C8E6"/>
        </a:hlink>
        <a:folHlink>
          <a:srgbClr val="EDD9D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EBDD9"/>
        </a:accent1>
        <a:accent2>
          <a:srgbClr val="D1C088"/>
        </a:accent2>
        <a:accent3>
          <a:srgbClr val="FFFFFF"/>
        </a:accent3>
        <a:accent4>
          <a:srgbClr val="000000"/>
        </a:accent4>
        <a:accent5>
          <a:srgbClr val="DBDBE9"/>
        </a:accent5>
        <a:accent6>
          <a:srgbClr val="BDAE7B"/>
        </a:accent6>
        <a:hlink>
          <a:srgbClr val="F2D3D4"/>
        </a:hlink>
        <a:folHlink>
          <a:srgbClr val="C4E0B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Austin</Template>
  <TotalTime>1576</TotalTime>
  <Words>3388</Words>
  <Application>Microsoft Office PowerPoint</Application>
  <PresentationFormat>Presentación en pantalla (4:3)</PresentationFormat>
  <Paragraphs>304</Paragraphs>
  <Slides>73</Slides>
  <Notes>5</Notes>
  <HiddenSlides>0</HiddenSlides>
  <MMClips>0</MMClips>
  <ScaleCrop>false</ScaleCrop>
  <HeadingPairs>
    <vt:vector size="4" baseType="variant">
      <vt:variant>
        <vt:lpstr>Tema</vt:lpstr>
      </vt:variant>
      <vt:variant>
        <vt:i4>18</vt:i4>
      </vt:variant>
      <vt:variant>
        <vt:lpstr>Títulos de diapositiva</vt:lpstr>
      </vt:variant>
      <vt:variant>
        <vt:i4>73</vt:i4>
      </vt:variant>
    </vt:vector>
  </HeadingPairs>
  <TitlesOfParts>
    <vt:vector size="91" baseType="lpstr">
      <vt:lpstr>ind_4108_slide</vt:lpstr>
      <vt:lpstr>1_ind_4108_slide</vt:lpstr>
      <vt:lpstr>2_ind_4108_slide</vt:lpstr>
      <vt:lpstr>3_ind_4108_slide</vt:lpstr>
      <vt:lpstr>4_ind_4108_slide</vt:lpstr>
      <vt:lpstr>5_ind_4108_slide</vt:lpstr>
      <vt:lpstr>6_ind_4108_slide</vt:lpstr>
      <vt:lpstr>7_ind_4108_slide</vt:lpstr>
      <vt:lpstr>8_ind_4108_slide</vt:lpstr>
      <vt:lpstr>9_ind_4108_slide</vt:lpstr>
      <vt:lpstr>10_ind_4108_slide</vt:lpstr>
      <vt:lpstr>11_ind_4108_slide</vt:lpstr>
      <vt:lpstr>12_ind_4108_slide</vt:lpstr>
      <vt:lpstr>13_ind_4108_slide</vt:lpstr>
      <vt:lpstr>14_ind_4108_slide</vt:lpstr>
      <vt:lpstr>15_ind_4108_slide</vt:lpstr>
      <vt:lpstr>16_ind_4108_slide</vt:lpstr>
      <vt:lpstr>17_ind_4108_slide</vt:lpstr>
      <vt:lpstr>      Forum sobre el medio ambiente</vt:lpstr>
      <vt:lpstr>Las Escuelas EDS (Educación para el Desarrollo  Sostenible)</vt:lpstr>
      <vt:lpstr>Las Escuelas   EDS Educación para el Desarrollo  Sostenible</vt:lpstr>
      <vt:lpstr>Las Escuelas   EDS Educación para el Desarrollo  Sostenible</vt:lpstr>
      <vt:lpstr>Newton College y la EDS</vt:lpstr>
      <vt:lpstr> PLAN VERDE   DOORWAYS</vt:lpstr>
      <vt:lpstr>   PLAN VERDE   DOORWAYS       RECYCLING | RECICLAJE</vt:lpstr>
      <vt:lpstr>   PLAN VERDE   DOORWAYS         RECYCLING | RECICLAJE</vt:lpstr>
      <vt:lpstr>   PLAN VERDE   DOORWAYS     RECYCLING | RECICLAJE</vt:lpstr>
      <vt:lpstr>Presentación de PowerPoint</vt:lpstr>
      <vt:lpstr>     PLAN VERDE   DOORWAYS                WASTE | DESPERDICIOS</vt:lpstr>
      <vt:lpstr>   PLAN VERDE   DOORWAYS         WASTE | DESPERDICIOS</vt:lpstr>
      <vt:lpstr>   PLAN VERDE   DOORWAYS       WASTE | DESPERDICIOS</vt:lpstr>
      <vt:lpstr>     PLAN VERDE   DOORWAYS                  WATER | AGUA</vt:lpstr>
      <vt:lpstr>     PLAN VERDE   DOORWAYS                           WATER | AGUA</vt:lpstr>
      <vt:lpstr>      PLAN VERDE   DOORWAYS          TRANSPORT | TRANSPORTE</vt:lpstr>
      <vt:lpstr>      PLAN VERDE   DOORWAYS      TRANSPORT | TRANSPORTE</vt:lpstr>
      <vt:lpstr>      PLAN VERDE   DOORWAYS    TRANSPORT | TRANSPORTE</vt:lpstr>
      <vt:lpstr>        PLAN VERDE   DOORWAYS      QUÍMICOS | CHEMICALS</vt:lpstr>
      <vt:lpstr>        PLAN VERDE   DOORWAYS       QUÍMICOS | CHEMICALS</vt:lpstr>
      <vt:lpstr>        PLAN VERDE   DOORWAYS         QUÍMICOS | CHEMICALS</vt:lpstr>
      <vt:lpstr>          PLAN VERDE   DOORWAYS  SALUD Y SEGURIDAD | HEALTH AND SAFETY</vt:lpstr>
      <vt:lpstr>          PLAN VERDE   DOORWAYS  SALUD Y SEGURIDAD | HEALTH AND SAFETY</vt:lpstr>
      <vt:lpstr>          PLAN VERDE   DOORWAYS  SALUD Y SEGURIDAD | HEALTH AND SAFETY</vt:lpstr>
      <vt:lpstr>            PLAN VERDE   DOORWAYS            COMPRAS | PURCHASING</vt:lpstr>
      <vt:lpstr>            PLAN VERDE   DOORWAYS                  MPRAS | PURCHASING</vt:lpstr>
      <vt:lpstr>            PLAN VERDE   DOORWAYS        ÁREAS VERDES | GREEN AREAS</vt:lpstr>
      <vt:lpstr>            PLAN VERDE   DOORWAYS      ÁREAS VERDES | GREEN AREAS</vt:lpstr>
      <vt:lpstr>              PLAN VERDE   DOORWAYS           ARQUITECTURA VERDE | GREEN ARCHITECTURE</vt:lpstr>
      <vt:lpstr>              PLAN VERDE   DOORWAYS                    ARQUITECTURA VERDE |                                                     GREEN ARCHITECTURE</vt:lpstr>
      <vt:lpstr>              PLAN VERDE   DOORWAYS                    ARQUITECTURA VERDE |                                                     GREEN ARCHITECTURE</vt:lpstr>
      <vt:lpstr>               PLAN VERDE   DOORWAYS                    ENERGÍA | ENERGY</vt:lpstr>
      <vt:lpstr>               PLAN VERDE   DOORWAYS                    ENERGÍA | ENERGY</vt:lpstr>
      <vt:lpstr>               PLAN VERDE   DOORWAYS                    ENERGÍA | ENERGY</vt:lpstr>
      <vt:lpstr>Presentación de PowerPoint</vt:lpstr>
      <vt:lpstr>¿Qué es Desarrollo Sostenible?</vt:lpstr>
      <vt:lpstr>Presentación de PowerPoint</vt:lpstr>
      <vt:lpstr> El desarrollo sostenible es….</vt:lpstr>
      <vt:lpstr>     Lo que los adultos consideran una prioridad del currículo del colegio</vt:lpstr>
      <vt:lpstr>Las 10 puertas de entrada del Plan</vt:lpstr>
      <vt:lpstr>Las 10 puertas de entrada del Plan</vt:lpstr>
      <vt:lpstr>Presentación de PowerPoint</vt:lpstr>
      <vt:lpstr>Presentación de PowerPoint</vt:lpstr>
      <vt:lpstr>Presentación de PowerPoint</vt:lpstr>
      <vt:lpstr>Presentación de PowerPoint</vt:lpstr>
      <vt:lpstr>Desarrollo Sostenible</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Si 28,000,000 de personas en el Perú desperdician 10.0 gramos de comida por día = 280,000 kilos de comida desperdiciada = suficiente para 840,000 porciones de comida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Newton College y la EDS</vt:lpstr>
      <vt:lpstr>Los principales actores en el DS</vt:lpstr>
      <vt:lpstr>Presentación de PowerPoint</vt:lpstr>
      <vt:lpstr>Yo quiero un mundo limpio para mis nietos                               Gracias                    Prof. Luis Esponda Samaniego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Forum sobre el medio ambiente</dc:title>
  <dc:creator>Luis Esponda</dc:creator>
  <cp:lastModifiedBy>Luis</cp:lastModifiedBy>
  <cp:revision>72</cp:revision>
  <dcterms:created xsi:type="dcterms:W3CDTF">2013-03-21T16:50:31Z</dcterms:created>
  <dcterms:modified xsi:type="dcterms:W3CDTF">2013-04-15T17:10:19Z</dcterms:modified>
</cp:coreProperties>
</file>