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313" r:id="rId4"/>
    <p:sldId id="31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3" r:id="rId41"/>
    <p:sldId id="296" r:id="rId42"/>
    <p:sldId id="297" r:id="rId43"/>
    <p:sldId id="299" r:id="rId44"/>
    <p:sldId id="300" r:id="rId45"/>
    <p:sldId id="301" r:id="rId46"/>
    <p:sldId id="302" r:id="rId47"/>
    <p:sldId id="304" r:id="rId48"/>
    <p:sldId id="307" r:id="rId49"/>
    <p:sldId id="311" r:id="rId50"/>
    <p:sldId id="308" r:id="rId51"/>
    <p:sldId id="309" r:id="rId52"/>
    <p:sldId id="310" r:id="rId53"/>
    <p:sldId id="305" r:id="rId54"/>
    <p:sldId id="303" r:id="rId5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1D"/>
    <a:srgbClr val="D96DD1"/>
    <a:srgbClr val="E183C8"/>
    <a:srgbClr val="FFCD2F"/>
    <a:srgbClr val="250EAE"/>
    <a:srgbClr val="462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5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4D4291-5100-4682-9471-F86258D03986}" type="datetimeFigureOut">
              <a:rPr lang="es-PE" smtClean="0"/>
              <a:t>17/04/2013</a:t>
            </a:fld>
            <a:endParaRPr lang="es-PE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C72A33-B3A6-4760-AEBA-F99FC5E16AC6}" type="slidenum">
              <a:rPr lang="es-PE" smtClean="0"/>
              <a:t>‹Nº›</a:t>
            </a:fld>
            <a:endParaRPr 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.pe/url?sa=i&amp;rct=j&amp;q=el+calentamientos+global+y+sus+consecuencias&amp;source=images&amp;cd=&amp;cad=rja&amp;docid=WPd8ZQje5yPKbM&amp;tbnid=gKnf1KSaO-jBDM:&amp;ved=0CAUQjRw&amp;url=http://www.dforceblog.com/2010/06/29/efectos-reales-y-consecuencias-del-calentamiento-global/&amp;ei=WTBkUdXyIYzD4AOEm4DgBw&amp;bvm=bv.44990110,d.dmg&amp;psig=AFQjCNFlBnWMG8UPnSG6oqX7aA2Tdc-S7A&amp;ust=136560685679011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earch.ask.com/picdetails?apn_dtid=%5eYYYYYY%5eYY%5ePE&amp;apn_dbr=ie_9.0.8112.16464&amp;tpid=ATU-SAT&amp;p2=%5eAF8%5eYYYYYY%5eYY%5ePE&amp;apn_ptnrs=%5eAF8&amp;o=APN10241&amp;apn_sauid=&amp;apn_uid=&amp;gct=hp&amp;q=CALENTAMIENTO+GLOBAL&amp;surl=http://www.search.ask.com/pictures?apn_dbr=ie_9.0.8112.16464&amp;apn_dtid=%5eYYYYYY%5eYY%5ePE&amp;tpid=ATU-SAT&amp;p2=%5eAF8%5eYYYYYY%5eYY%5ePE&amp;q=CALENTAMIENTO+GLOBAL&amp;apn_ptnrs=%5eAF8&amp;o=APN10241&amp;apn_sauid=&amp;apn_uid=&amp;tpr=10&amp;gct=hp&amp;purl=http://news.soliclima.com/noticias/articulos/vientos-de-cambio-contra-los-vientos-del-calentamiento-global&amp;iurl=http://news.soliclima.com/imatges/08_01/climate_change_03.jpg&amp;iw=400&amp;ih=375&amp;turl=http://media2.picsearch.com/is?DsW_Q5LTMJg3Q8MsmmPs2kHFFD1GIUdc7x1FlOAYdCk&amp;tw=128&amp;th=1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m.pe/url?sa=i&amp;rct=j&amp;q=carbono+hecho+carbon+petroleo+o+gas&amp;source=images&amp;cd=&amp;docid=mvs2f25aYqKhfM&amp;tbnid=UUKUAQppGz_VFM:&amp;ved=0CAUQjRw&amp;url=http://www.artinaid.com/2013/02/gas-natural/&amp;ei=DnJkUfGiIJi14AP43YDIDw&amp;psig=AFQjCNHXQU_c5MEn6URfg0MpiikFJ9o5tA&amp;ust=136562368715870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m.pe/url?sa=i&amp;rct=j&amp;q=efectos+desastrozos+del+cambio+clim%C3%A1tico&amp;source=images&amp;cd=&amp;docid=UlKWLggzSW-EIM&amp;tbnid=fRTrv32s-gYQAM:&amp;ved=0CAUQjRw&amp;url=http://www.dw.de/cambio-clim%C3%A1tico-un-desastre-para-%C3%A1frica-y-am%C3%A9rica-latina/a-2974498&amp;ei=qnVkUeWmAqfH0AHe1oGQCg&amp;bvm=bv.44990110,d.dmg&amp;psig=AFQjCNEw-yvzqYw8DxbAhokpkbN_UY7Ixw&amp;ust=136562450846222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pe/imgres?imgurl=http://4.bp.blogspot.com/_qwKzVhvev0o/S_UnVVIXR6I/AAAAAAAAAF8/d6Jiv-RzlXk/s1600/polarbears.jpg&amp;imgrefurl=http://pilopezaguilar.blogspot.com/2010/05/con.html&amp;docid=DcJvn-LTwJZBGM&amp;tbnid=LC-2QIZxTGlRdM&amp;w=1600&amp;h=1197&amp;ei=enZkUdrzD7fG4AO6kIG4BA&amp;ved=0CAQQxiAwAg&amp;iact=rics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m.pe/url?sa=i&amp;rct=j&amp;q=efectos+desastrozos+del+cambio+clim%C3%A1tico&amp;source=images&amp;cd=&amp;docid=5DNqv9RLNsNtBM&amp;tbnid=84vg5_kBFn79EM:&amp;ved=0CAUQjRw&amp;url=http://cubaout.wordpress.com/2010/10/27/tsunami-y-volcan-en-indonesia-deja-mas-de-300-muertos/&amp;ei=JXZkUfL9H4uy0QHHjIGQCQ&amp;psig=AFQjCNGeGb17aVW6zlHzzV3Tmho2LnlSIA&amp;ust=13656246676050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google.com.pe/url?sa=i&amp;rct=j&amp;q=el+carbon+de+piedra&amp;source=images&amp;cd=&amp;docid=29_ik5HpCAehoM&amp;tbnid=6GlhE8CGRKEMXM:&amp;ved=0CAUQjRw&amp;url=http://www.trituradora-piedra.com.mx/trituradora-piedra/trituradora-de-lignito-y-el-molino-de-carbon-de-min.html&amp;ei=c3lkUayrF5CG0QHVtYDYAg&amp;psig=AFQjCNFK_NlwggHIUrlAUA_MAy6cvYcNdw&amp;ust=136562542994822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pe/url?sa=i&amp;rct=j&amp;q=el+gas+natural+en+el+peru&amp;source=images&amp;cd=&amp;cad=rja&amp;docid=4VyPaWGUGiUUhM&amp;tbnid=XCPIXqZZBlU1cM:&amp;ved=0CAUQjRw&amp;url=http://cienciageografica.blogspot.com/2012/11/gas-natural-en-el-peru-en-el-peru.html&amp;ei=8npkUeK0BLS64AODnYCACw&amp;psig=AFQjCNEkL7_mdfvbjs8wPMBxjeobaJdb5w&amp;ust=1365625946887415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pe/url?sa=i&amp;rct=j&amp;q=el+petroleo&amp;source=images&amp;cd=&amp;docid=6Jd7YxIDk0gTvM&amp;tbnid=qlp7lYvgT8IU7M:&amp;ved=0CAUQjRw&amp;url=http://www.saladeinversion.com/futuros/petroleo-baja-constructivo-dialogo-internacional-iran-energia-futuros-commodities-brent-wti-crudo/&amp;ei=1HlkUaOiB-fG0AGh24C4Bw&amp;psig=AFQjCNGVBlMRkXFg49iz4-maSaTcaC-oLA&amp;ust=136562563819476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google.com.pe/url?sa=i&amp;rct=j&amp;q=el+carbon+mineral&amp;source=images&amp;cd=&amp;cad=rja&amp;docid=E3OhvYISOVsIhM&amp;tbnid=rrgudWCPiKpp6M:&amp;ved=0CAUQjRw&amp;url=http://lacarboneria.wordpress.com/about/&amp;ei=0XxkUf6yOvSo4APHgoDwCg&amp;psig=AFQjCNEmLAZeqk4yVh7RePQGH0fSorAjhA&amp;ust=1365626390772747" TargetMode="External"/><Relationship Id="rId7" Type="http://schemas.openxmlformats.org/officeDocument/2006/relationships/hyperlink" Target="http://www.google.com.pe/url?sa=i&amp;rct=j&amp;q=el+carbon+mineral&amp;source=images&amp;cd=&amp;docid=AsTyDVxgUJP9OM&amp;tbnid=kAgGOfVmRUMnFM:&amp;ved=0CAUQjRw&amp;url=http://es.wikipedia.org/wiki/Combustible_f%C3%B3sil&amp;ei=AH9kUZySNcfk4AOv9oCAAw&amp;psig=AFQjCNEmLAZeqk4yVh7RePQGH0fSorAjhA&amp;ust=1365626390772747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m.pe/url?sa=i&amp;rct=j&amp;q=el+carbon+mineral&amp;source=images&amp;cd=&amp;cad=rja&amp;docid=IPSf7u_kTVwcoM&amp;tbnid=igdgNVxeJ3yQEM:&amp;ved=0CAUQjRw&amp;url=http://diarioecologia.com/%C2%BFde-donde-salio-el-carbon/&amp;ei=wH5kUcqEL_a24AOXhYDYBw&amp;psig=AFQjCNEmLAZeqk4yVh7RePQGH0fSorAjhA&amp;ust=1365626390772747" TargetMode="Externa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.pe/url?sa=i&amp;rct=j&amp;q=coque+siderurgico&amp;source=images&amp;cd=&amp;cad=rja&amp;docid=cK2CDG40m74GKM&amp;tbnid=rFIBhnStzMEUuM:&amp;ved=0CAUQjRw&amp;url=http://www.noticias365.com.ve/temas/al-dia/rusia-y-la-india-crearan-siderurgica-con-capital-de-us-5-000-millones/&amp;ei=UYBkUZ_7Js-o4APcy4GYBw&amp;psig=AFQjCNF4_8YmhczRYk2kfXkJe0_Wcwb76Q&amp;ust=136562726409220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.pe/url?sa=i&amp;rct=j&amp;q=el+petroleo&amp;source=images&amp;cd=&amp;cad=rja&amp;docid=8AjZoZxDsBQE_M&amp;tbnid=60f_jCLYy6f8tM:&amp;ved=0CAUQjRw&amp;url=http://www.prensalibre.com/economia/petroleo-Texas-cierra-US7921-barril_0_725327686.html&amp;ei=SoJkUdiqJabw0QHc3IH4Dg&amp;psig=AFQjCNGbrNbuy8cPuE7NtouGyCdxlf1Meg&amp;ust=136562776785173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gif"/><Relationship Id="rId4" Type="http://schemas.openxmlformats.org/officeDocument/2006/relationships/hyperlink" Target="http://www.google.com.pe/url?sa=i&amp;rct=j&amp;q=el+petroleo&amp;source=images&amp;cd=&amp;docid=AQt4XATX8UqNyM&amp;tbnid=Y6cxk4mcgw5ZpM:&amp;ved=0CAUQjRw&amp;url=http://cerezo.pntic.mec.es/rlopez33/tecno/tercero/energia/contents/noren.html&amp;ei=UoJkUczVKYm80gGTtoGADg&amp;psig=AFQjCNGbrNbuy8cPuE7NtouGyCdxlf1Meg&amp;ust=136562776785173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www.google.com.pe/url?sa=i&amp;rct=j&amp;q=petroleo+crudo&amp;source=images&amp;cd=&amp;cad=rja&amp;docid=nW-ZvM9FlM9eWM&amp;tbnid=ORx2Joq8fB24mM:&amp;ved=0CAUQjRw&amp;url=http://ingquimica1cb.blogspot.com/2011/09/actividad-1-petroquimica.html&amp;ei=MIVkUaLeM8r50gG89YGACw&amp;psig=AFQjCNFuCCCtb6dEyTNsFxBqMt_m68xV9g&amp;ust=136562857810039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ainforestradio.com/2010/04/27/golfo-de-mexico-el-derrame-es-grave-dicen-autoridades/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www.google.com.pe/url?sa=i&amp;rct=j&amp;q=petroleo+crudo&amp;source=images&amp;cd=&amp;cad=rja&amp;docid=5MMKM39cEfyBUM&amp;tbnid=b7KUWKlrpP_3fM:&amp;ved=0CAUQjRw&amp;url=http://vallesdelsol.wordpress.com/&amp;ei=e4VkUdXdGoen0AHgooH4AQ&amp;psig=AFQjCNFuCCCtb6dEyTNsFxBqMt_m68xV9g&amp;ust=136562857810039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pe/url?sa=i&amp;rct=j&amp;q=industria+petroquimica&amp;source=images&amp;cd=&amp;cad=rja&amp;docid=GUzz7bQ-KR12gM&amp;tbnid=plD0ssFdXNvOZM:&amp;ved=0CAUQjRw&amp;url=http://fullpreguntas.com/aplicaciones-de-los-compuestos-organicos/&amp;ei=LIdkUcf1NsPx0wG_hYG4Cg&amp;psig=AFQjCNE8KuzpNd-pCx28kt5_3mATGjRTtg&amp;ust=1365629088980024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.pe/url?sa=i&amp;rct=j&amp;q=gas+de+camisea+en+cusco&amp;source=images&amp;cd=&amp;cad=rja&amp;docid=F7ntICm_uEVqYM&amp;tbnid=nOO9eVJri8z5PM:&amp;ved=0CAUQjRw&amp;url=http://www.inforegion.pe/desarrollo/147802/fredcom-busca-renegociar-trato-con-empresas-de-gas-de-camisea/&amp;ei=i4lkUcfnNeiy0AHpkID4AQ&amp;psig=AFQjCNHnR6Fwpp0C0Zq-3fF-JJoUOAALlw&amp;ust=136562965579846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m.pe/url?sa=i&amp;rct=j&amp;q=tanque+de+gas+para+autos+a+gas+propano&amp;source=images&amp;cd=&amp;cad=rja&amp;docid=h-9yPFobjisg4M&amp;tbnid=gE_VwXt-ncuyOM:&amp;ved=0CAUQjRw&amp;url=http://es.wikipedia.org/wiki/Gas_natural_comprimido&amp;ei=oYtkUdDuIavG0gH-6oDoAw&amp;bvm=bv.44990110,d.dmg&amp;psig=AFQjCNFcv3KEZJDS1m_FT07p_DAGRj2beQ&amp;ust=136563008078629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.pe/url?sa=i&amp;rct=j&amp;q=capas+atmosf%C3%A9ricas&amp;source=images&amp;cd=&amp;cad=rja&amp;docid=Tbvmr9y24daXdM&amp;tbnid=49pzsR9MOYu3rM:&amp;ved=0CAUQjRw&amp;url=http://www.ieslamadraza.com/elena/websociales/geographyandhistory1ESO/climate1/climate1.html&amp;ei=66hkUbXDAbPp0QHd74HoDg&amp;bvm=bv.44990110,d.dmg&amp;psig=AFQjCNHofYzs3QnPxKlLsfeF_6GZOGkRRQ&amp;ust=1365637732279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pe/url?sa=i&amp;rct=j&amp;q=el+hombre+y+la+atmosfera&amp;source=images&amp;cd=&amp;docid=xTSIDr3Ch192pM&amp;tbnid=vdkKB4Zt2AHosM:&amp;ved=0CAUQjRw&amp;url=http://noticias.lainformacion.com/ciencia-y-tecnologia/programas-espaciales/la-nasa-lanzara-un-observatorio-para-estudiar-el-dioxido-de-carbono-en-la-atmosfera_b6QweNtLe9jviYV1hcopV6/&amp;ei=1fxlUbCOKO2p4AOVyoHoAg&amp;bvm=bv.45107431,d.dmg&amp;psig=AFQjCNHjkuD6k88n3Z2-e-SEfGOH_5UFGg&amp;ust=136572452347800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hyperlink" Target="http://www.google.com.pe/url?sa=i&amp;rct=j&amp;q=el+hombre+y+la+atmosfera&amp;source=images&amp;cd=&amp;cad=rja&amp;docid=L4iK68wy2QaxVM&amp;tbnid=-HtAr67aHcYKyM:&amp;ved=0CAUQjRw&amp;url=http://ecoaldeas.bligoo.com/content/view/655000/La-contaminacion-del-aireLa-contaminacion-de-la-atmosfera-se-ha-incrementado-notablemente.html&amp;ei=Qv1lUfD_G5Tl4APosYFA&amp;bvm=bv.45107431,d.dmg&amp;psig=AFQjCNHjkuD6k88n3Z2-e-SEfGOH_5UFGg&amp;ust=136572452347800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.pe/url?sa=i&amp;rct=j&amp;q=emisiones+de+gases+de+efecto+invernadero&amp;source=images&amp;cd=&amp;cad=rja&amp;docid=3KCU7hGseU8hrM&amp;tbnid=1MMH_2jmO9uBAM:&amp;ved=0CAUQjRw&amp;url=http://www.grupoplatazacatecas.com/seccion-opinion/nuestro-futuro-comun/2012/11/27/38390-alarmante-incremento-de-la-emision-de-gases-de-efecto-invernadero/&amp;ei=SgFmUfbFJObC4AO1qoHACg&amp;bvm=bv.45107431,d.dmg&amp;psig=AFQjCNF_BgKRtAdkHqRU_DFvtggz_Q9R5g&amp;ust=136572589308717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hyperlink" Target="http://www.google.com.pe/url?sa=i&amp;rct=j&amp;q=emisiones+de+gases+de+efecto+invernadero&amp;source=images&amp;cd=&amp;cad=rja&amp;docid=RqrkXPNYyXCZ3M&amp;tbnid=aaa9sAV4johe5M:&amp;ved=0CAUQjRw&amp;url=http://blog.torresdeteletrabajo.com/tag/efecto-invernadero/&amp;ei=iwFmUYeqF8Tl4APg8IC4Cw&amp;bvm=bv.45107431,d.dmg&amp;psig=AFQjCNF_BgKRtAdkHqRU_DFvtggz_Q9R5g&amp;ust=136572589308717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.pe/url?sa=i&amp;rct=j&amp;q=efectos+de+la+lluvia+acida+en+las+ciudades&amp;source=images&amp;cd=&amp;cad=rja&amp;docid=SqEErBYohd_c-M&amp;tbnid=g2Y0S8CMPrZIFM:&amp;ved=0CAUQjRw&amp;url=http://biologiaismael.blogspot.com/2012/06/la-lluvia-acida.html&amp;ei=MgRmUZ7KFpbF4AOW3oCwCg&amp;psig=AFQjCNEpabTlQWyxKorf3r0Mazttq3yBGw&amp;ust=1365726620415503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www.google.com.pe/url?sa=i&amp;rct=j&amp;q=lluvia+acida+y+salud+humana&amp;source=images&amp;cd=&amp;cad=rja&amp;docid=CLCqnDWA5BhytM&amp;tbnid=HSwTDYTP36ZUSM:&amp;ved=0CAUQjRw&amp;url=http://dibujosfotoseimagenes.blogspot.com/2009/03/dibujos-de-la-lluvia-acida-efectos-y.html&amp;ei=vgZmUf--MK-o4AOlsoCYBg&amp;bvm=bv.45107431,d.dmg&amp;psig=AFQjCNGPedium7p6UPrLFqe2XKppTqKiEQ&amp;ust=136572724635318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pe/url?sa=i&amp;rct=j&amp;q=efectos+de+la+lluvia+acida+en+los+monumentos+y+estatuas&amp;source=images&amp;cd=&amp;cad=rja&amp;docid=cyncdKUptZ2-6M&amp;tbnid=P9XT5QfcR-GtDM:&amp;ved=0CAUQjRw&amp;url=http://www.ucm.es/info/diciex/proyectos/agua/contaminacion_aerea.html&amp;ei=zgVmUbnSBfbK4AP2uYDgBw&amp;psig=AFQjCNHrnWHLcQnaKkjxjSJUX5S_Qt3-zA&amp;ust=1365727022037841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www.crhoy.com/wp-content/uploads/2012/01/resfriado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.pe/url?sa=i&amp;rct=j&amp;q=efecto+invernadero&amp;source=images&amp;cd=&amp;cad=rja&amp;docid=4FDA1wlM0iL66M&amp;tbnid=-VToX2Nv6keZIM:&amp;ved=&amp;url=http://ucvambiental.blogspot.com/2009/05/es-lo-mismo-el-efecto-invernadero-y-el.html&amp;ei=jtBqUZivI7G80QHg9IDgAg&amp;bvm=bv.45175338,d.dmQ&amp;psig=AFQjCNHOsVIs-PEes3bho6ulODAMQhmMPQ&amp;ust=136604110284349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hyperlink" Target="http://www.google.com.pe/url?sa=i&amp;rct=j&amp;q=un+invernadero+de+flores&amp;source=images&amp;cd=&amp;cad=rja&amp;docid=CGudVyhDh-c7mM&amp;tbnid=Y2uLzeKqYzJoPM:&amp;ved=&amp;url=http://www.jardinactual.com/menu-revista-actualidad/4&amp;ei=SgxsUZKlFPPy0QGmuICoDA&amp;bvm=bv.45175338,d.dmQ&amp;psig=AFQjCNHCUfKg9umij2NM6C_1ajj91YdkHQ&amp;ust=136612193075595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.pe/url?sa=i&amp;rct=j&amp;q=lluvia+acida+esquema&amp;source=images&amp;cd=&amp;cad=rja&amp;docid=XOuaOp1GV7UNIM&amp;tbnid=cbTRjcEg3F-8RM:&amp;ved=0CAUQjRw&amp;url=http://sites.google.com/site/ceipsisabellacatolica/grupo-6&amp;ei=zgNmUcvzD-zA4APK6oCwDw&amp;psig=AFQjCNGxKFVfpqC4dTD_weQ1JuqfzZuunQ&amp;ust=1365726444634374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.pe/url?sa=i&amp;rct=j&amp;q=cambios+climaticos+en+los+ecosistemas&amp;source=images&amp;cd=&amp;cad=rja&amp;docid=yRpuudbdMupClM&amp;tbnid=dbMOGuX0x35YIM:&amp;ved=&amp;url=http://bloglemu.blogspot.com/2013/03/los-ecosistemas-se-adaptan-la-sequia.html&amp;ei=utFqUYuIB-fC0QHT4IHACQ&amp;bvm=bv.45175338,d.dmQ&amp;psig=AFQjCNEcJZCdpXJymAWvB6nX9SkjGmblUw&amp;ust=136604140253899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hyperlink" Target="http://www.google.com.pe/url?sa=i&amp;rct=j&amp;q=cambios+climaticos+en+los+ecosistemas&amp;source=images&amp;cd=&amp;cad=rja&amp;docid=ey-y4AONqixhbM&amp;tbnid=jFgmBFTKDyfwsM:&amp;ved=&amp;url=http://cuidaelambientemr.blogspot.com/&amp;ei=utFqUYuIB-fC0QHT4IHACQ&amp;psig=AFQjCNEcJZCdpXJymAWvB6nX9SkjGmblUw&amp;ust=136604140253899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google.com.pe/url?sa=i&amp;rct=j&amp;q=ecosistemas&amp;source=images&amp;cd=&amp;cad=rja&amp;docid=RAc1Qq2LEEnNhM&amp;tbnid=x-RU_4tOD34WKM:&amp;ved=&amp;url=http://korajr-elplanetaazul.blogspot.com/2012/07/tipos-de-ecosistemas.html&amp;ei=ddNqUfetCun-0gH61IGoBQ&amp;psig=AFQjCNFW_cLVsvNN-gHN7aItuXIg73C2GQ&amp;ust=1366041845550446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bibliotecadeinvestigaciones.wordpress.com/ecologia/los-ecosistemas-componentes-funcionamiento-niveles-troficos-y-cadenas-alimentaria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hyperlink" Target="http://www.google.com.pe/url?sa=i&amp;rct=j&amp;q=ecosistemas&amp;source=images&amp;cd=&amp;cad=rja&amp;docid=zA9vRzioOxih-M&amp;tbnid=WZm3c9k5yIP-UM:&amp;ved=&amp;url=http://biologia71.blogspot.com/2012/07/breve-resumen-de-lo-trabajado-en-clase.html&amp;ei=ddNqUfetCun-0gH61IGoBQ&amp;psig=AFQjCNFW_cLVsvNN-gHN7aItuXIg73C2GQ&amp;ust=1366041845550446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m.pe/url?sa=i&amp;rct=j&amp;q=desertificaci%C3%B3n+en+el+peru&amp;source=images&amp;cd=&amp;cad=rja&amp;docid=piX7XVgYeuN-gM&amp;tbnid=TgmRBxWRMi35sM:&amp;ved=&amp;url=http://www.regioncajamarca.gob.pe/contentido/gobierno-regional-busca-frenar-desertificaci-n-en-nuestra-regi-n&amp;ei=MuFqUYGpMeja0QGFioCYDA&amp;bvm=bv.45175338,d.dmQ&amp;psig=AFQjCNGV4XjDW7YB8aHBQyMUn43CghpsKw&amp;ust=136604536323533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2.bp.blogspot.com/-6v0PnJuuG_M/Tfq_IXW_uhI/AAAAAAAABAw/Hj6bRa0PHkk/s1600/DESERTIFICACION.jpg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desertificaci%C3%B3n+en+el+peru&amp;source=images&amp;cd=&amp;cad=rja&amp;docid=IwTldEH0PPe6cM&amp;tbnid=bgFPBCDw-7T7QM:&amp;ved=&amp;url=http://www.canalazul24.com/?p=15842&amp;ei=MuFqUYGpMeja0QGFioCYDA&amp;bvm=bv.45175338,d.dmQ&amp;psig=AFQjCNGV4XjDW7YB8aHBQyMUn43CghpsKw&amp;ust=1366045363235338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www.google.com.pe/url?sa=i&amp;rct=j&amp;q=descubrimiento+del+fuego+en+la+prehistoria&amp;source=images&amp;cd=&amp;cad=rja&amp;docid=WnAJEmQo6CTebM&amp;tbnid=BUdhceATOdq8_M:&amp;ved=0CAUQjRw&amp;url=http://losprofesdehistoria.blogspot.com/p/la-prehistoria.html&amp;ei=oFtkUfmSIov00QGw64HgBw&amp;bvm=bv.44990110,d.dmg&amp;psig=AFQjCNEFxsUCQmNduzzA8eZUt7MwZmrNRA&amp;ust=136561794849358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pe/url?sa=i&amp;rct=j&amp;q=descubrimiento+del+fuego+en+la+prehistoria&amp;source=images&amp;cd=&amp;cad=rja&amp;docid=u7dE5uduP7gmhM&amp;tbnid=mDTi9OJ01QZMsM:&amp;ved=0CAUQjRw&amp;url=http://galeria.dibujos.net/culturas/prehistoria/descubrimiento-del-fuego-pintado-por-chepe-9291582.html&amp;ei=0F1kUbijM-i40gHf5oFY&amp;bvm=bv.44990110,d.dmg&amp;psig=AFQjCNEFxsUCQmNduzzA8eZUt7MwZmrNRA&amp;ust=1365617948493587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.pe/url?sa=i&amp;rct=j&amp;q=descubrimiento+del+fuego+en+la+prehistoria&amp;source=images&amp;cd=&amp;cad=rja&amp;docid=PMiGK3bXCQTEMM&amp;tbnid=eplQKx48_aXIKM:&amp;ved=0CAUQjRw&amp;url=http://www.ilustracionesgratis.com/mundo-world-monde/personas-people-gens/vida-del-hombre-prehistorico/&amp;ei=dV1kUcHdO-aR0QHl5oFY&amp;bvm=bv.44990110,d.dmg&amp;psig=AFQjCNEFxsUCQmNduzzA8eZUt7MwZmrNRA&amp;ust=1365617948493587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google.com.pe/url?sa=i&amp;rct=j&amp;q=desertificaci%C3%B3n+en+el+peru&amp;source=images&amp;cd=&amp;cad=rja&amp;docid=FP9P8Pwv6AxOLM&amp;tbnid=aB5ja7FA9bBOhM:&amp;ved=&amp;url=http://jfgomezu.blogspot.com/2012/06/lucha-contra-la-desertificacion-y.html&amp;ei=MuFqUYGpMeja0QGFioCYDA&amp;bvm=bv.45175338,d.dmQ&amp;psig=AFQjCNGV4XjDW7YB8aHBQyMUn43CghpsKw&amp;ust=136604536323533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hyperlink" Target="http://www.google.com.pe/url?sa=i&amp;rct=j&amp;q=tala+indiscriminada+en+el+peru&amp;source=images&amp;cd=&amp;docid=5U8JokzAA4GirM&amp;tbnid=CjCfrAqNoG0-fM:&amp;ved=&amp;url=http://bibliotecadeinvestigaciones.wordpress.com/ecologia/las_5_extinciones_en_masa/&amp;ei=h-VqUYeZJva64AP8nIDoBw&amp;bvm=bv.45175338,d.dmQ&amp;psig=AFQjCNEBAk9lQpSJvmuJjW0Y8P_0kVcmBQ&amp;ust=136604647199344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reforestacion+planificada&amp;source=images&amp;cd=&amp;cad=rja&amp;docid=zl9RYyuCdK3BEM&amp;tbnid=uESd133OdWwsMM:&amp;ved=&amp;url=http://lareforestacionenguatemala.blogspot.com/&amp;ei=Tu5qUcWOC_C20QHX3oEY&amp;bvm=bv.45175338,d.dmQ&amp;psig=AFQjCNFfmX8wuCf92es40zdADIL-nFO3eA&amp;ust=1366048718873315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deshielo+delos+polos&amp;source=images&amp;cd=&amp;docid=sBEvVaaXTC10_M&amp;tbnid=pqRJc-8t7czsNM:&amp;ved=&amp;url=http://diarioecologia.com/el-deshielo-de-los-polos-provocado-por-el-calentamiento-global-es-atribuido-directamente-a-la-actividad-humana/&amp;ei=AfFqUbTdAu2F0QGnNQ&amp;psig=AFQjCNE3h26O-nBsuze7mTK6Hswk8zsmQA&amp;ust=1366049409420124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www.google.com.pe/url?sa=i&amp;rct=j&amp;q=corrientes+marinas&amp;source=images&amp;cd=&amp;cad=rja&amp;docid=0Mysusav1BRvzM&amp;tbnid=L0tR---4lSkFIM:&amp;ved=&amp;url=http://foro.tiempo.com/como-seria-el-clima-de-espana-con-el-mapa-invertido-t129415.12.html&amp;ei=2vFqUZCTBfPK0AHCsoHQCQ&amp;psig=AFQjCNHe7EGxw-HVuBWyHCIaieUq_iGF8A&amp;ust=1366049626426619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rainforestradio.com/show-schedules/mejores-ecosistemas-marinos-mejor-calidad-de-vida-para-los-humanos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www.google.com.pe/url?sa=i&amp;rct=j&amp;q=tala+y+quema+de+bosques+en+el+peru&amp;source=images&amp;cd=&amp;cad=rja&amp;docid=TzF-ggYx4zvVuM&amp;tbnid=X-ArdkHZQ6534M:&amp;ved=&amp;url=http://resnickscity.wordpress.com/2009/10/page/3/&amp;ei=UHZtUdz3CMfD4APJlYHoBQ&amp;bvm=bv.45175338,d.dmg&amp;psig=AFQjCNFwYJxFyKZiKyYQZYl2_aDtPrEMlQ&amp;ust=136621460855470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earch.ask.com/picdetails?apn_dtid=%5eYYYYYY%5eYY%5ePE&amp;apn_dbr=ie_9.0.8112.16464&amp;tpid=ATU-SAT&amp;p2=%5eAF8%5eYYYYYY%5eYY%5ePE&amp;apn_ptnrs=%5eAF8&amp;o=APN10241&amp;apn_sauid=&amp;apn_uid=&amp;gct=hp&amp;q=CALENTAMIENTO+GLOBAL&amp;surl=http://www.search.ask.com/pictures?apn_dbr=ie_9.0.8112.16464&amp;apn_dtid=%5eYYYYYY%5eYY%5ePE&amp;tpid=ATU-SAT&amp;p2=%5eAF8%5eYYYYYY%5eYY%5ePE&amp;q=CALENTAMIENTO+GLOBAL&amp;apn_ptnrs=%5eAF8&amp;o=APN10241&amp;apn_sauid=&amp;apn_uid=&amp;tpr=10&amp;gct=hp&amp;purl=http://news.soliclima.com/noticias/articulos/vientos-de-cambio-contra-los-vientos-del-calentamiento-global&amp;iurl=http://news.soliclima.com/imatges/08_01/climate_change_03.jpg&amp;iw=400&amp;ih=375&amp;turl=http://media2.picsearch.com/is?DsW_Q5LTMJg3Q8MsmmPs2kHFFD1GIUdc7x1FlOAYdCk&amp;tw=128&amp;th=1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www.google.com.pe/url?sa=i&amp;rct=j&amp;q=cultivos+agrforestales&amp;source=images&amp;cd=&amp;cad=rja&amp;docid=ik6i7-KX2B4TKM&amp;tbnid=BzMpHYD-vkIRkM:&amp;ved=&amp;url=http://www.fao.org/docrep/008/a0026s/a0026s02.htm&amp;ei=_nxtUYSrMrGg4APdp4HoBQ&amp;bvm=bv.45175338,d.dmg&amp;psig=AFQjCNEUCuE1b862rzEi6zjx8MkJQY3h7g&amp;ust=136621631948775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fuelsynthesis.com/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pe/url?sa=i&amp;rct=j&amp;q=ORFEBRERIA+INCA&amp;source=images&amp;cd=&amp;docid=umO5aAZTR9hDgM&amp;tbnid=vL8YyEWf4i8CxM:&amp;ved=0CAUQjRw&amp;url=http://www.cuscatla.com/antepasados2.htm&amp;ei=zGRkUd3XBpCG0QHVtYDYAg&amp;psig=AFQjCNF0lHDGh5-oIAus8OKw1kSaT06Cng&amp;ust=1365620247035274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http://www.search.ask.com/picdetails?apn_dtid=%5eYYYYYY%5eYY%5ePE&amp;apn_dbr=ie_9.0.8112.16464&amp;tpid=ATU-SAT&amp;p2=%5eAF8%5eYYYYYY%5eYY%5ePE&amp;apn_ptnrs=%5eAF8&amp;o=APN10241&amp;apn_sauid=&amp;apn_uid=&amp;gct=hp&amp;q=CALENTAMIENTO+GLOBAL&amp;surl=http://www.search.ask.com/pictures?apn_dbr=ie_9.0.8112.16464&amp;apn_dtid=%5eYYYYYY%5eYY%5ePE&amp;tpid=ATU-SAT&amp;p2=%5eAF8%5eYYYYYY%5eYY%5ePE&amp;q=CALENTAMIENTO+GLOBAL&amp;apn_ptnrs=%5eAF8&amp;o=APN10241&amp;apn_sauid=&amp;apn_uid=&amp;tpr=10&amp;gct=hp&amp;purl=http://news.soliclima.com/noticias/articulos/vientos-de-cambio-contra-los-vientos-del-calentamiento-global&amp;iurl=http://news.soliclima.com/imatges/08_01/climate_change_03.jpg&amp;iw=400&amp;ih=375&amp;turl=http://media2.picsearch.com/is?DsW_Q5LTMJg3Q8MsmmPs2kHFFD1GIUdc7x1FlOAYdCk&amp;tw=128&amp;th=12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pe/url?sa=i&amp;rct=j&amp;q=ORFEBRERIA+INCA&amp;source=images&amp;cd=&amp;docid=42K7FtCgw-5KOM&amp;tbnid=jWwYdTLo2Ed-tM:&amp;ved=0CAUQjRw&amp;url=http://civilizacionesprehispanicasysucultura.blogspot.com/2012/05/orfebreria-de-los-inca.html&amp;ei=nmRkUYOjDsjn0gG1u4HYDw&amp;bvm=bv.44990110,d.dmQ&amp;psig=AFQjCNF0lHDGh5-oIAus8OKw1kSaT06Cng&amp;ust=1365620247035274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pe/url?sa=i&amp;rct=j&amp;q=herrer%C3%ADa+antigua&amp;source=images&amp;cd=&amp;cad=rja&amp;docid=V7g-f1LSxYb_kM&amp;tbnid=cpzJwCdsl9wK7M:&amp;ved=0CAUQjRw&amp;url=http://www.raulybarra.com/instructor/bitacora/bitacora_1/1perfeccion_eficiencia.htm&amp;ei=hWFkUZ-0NIyq0AG_9oHACg&amp;bvm=bv.44990110,d.dmQ&amp;psig=AFQjCNFoFe3P15buAknQoDsyg6MIwdqWWw&amp;ust=1365619417056822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hyperlink" Target="http://www.search.ask.com/picdetails?apn_dtid=%5eYYYYYY%5eYY%5ePE&amp;apn_dbr=ie_9.0.8112.16464&amp;tpid=ATU-SAT&amp;p2=%5eAF8%5eYYYYYY%5eYY%5ePE&amp;apn_ptnrs=%5eAF8&amp;o=APN10241&amp;apn_sauid=&amp;apn_uid=&amp;gct=hp&amp;q=CALENTAMIENTO+GLOBAL&amp;surl=http://www.search.ask.com/pictures?apn_dbr=ie_9.0.8112.16464&amp;apn_dtid=%5eYYYYYY%5eYY%5ePE&amp;tpid=ATU-SAT&amp;p2=%5eAF8%5eYYYYYY%5eYY%5ePE&amp;q=CALENTAMIENTO+GLOBAL&amp;apn_ptnrs=%5eAF8&amp;o=APN10241&amp;apn_sauid=&amp;apn_uid=&amp;tpr=10&amp;gct=hp&amp;purl=http://news.soliclima.com/noticias/articulos/vientos-de-cambio-contra-los-vientos-del-calentamiento-global&amp;iurl=http://news.soliclima.com/imatges/08_01/climate_change_03.jpg&amp;iw=400&amp;ih=375&amp;turl=http://media2.picsearch.com/is?DsW_Q5LTMJg3Q8MsmmPs2kHFFD1GIUdc7x1FlOAYdCk&amp;tw=128&amp;th=12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hyperlink" Target="http://www.search.ask.com/picdetails?apn_dtid=%5eYYYYYY%5eYY%5ePE&amp;apn_dbr=ie_9.0.8112.16464&amp;tpid=ATU-SAT&amp;p2=%5eAF8%5eYYYYYY%5eYY%5ePE&amp;apn_ptnrs=%5eAF8&amp;o=APN10241&amp;apn_sauid=&amp;apn_uid=&amp;gct=hp&amp;q=CALENTAMIENTO+GLOBAL&amp;surl=http://www.search.ask.com/pictures?apn_dbr=ie_9.0.8112.16464&amp;apn_dtid=%5eYYYYYY%5eYY%5ePE&amp;tpid=ATU-SAT&amp;p2=%5eAF8%5eYYYYYY%5eYY%5ePE&amp;q=CALENTAMIENTO+GLOBAL&amp;apn_ptnrs=%5eAF8&amp;o=APN10241&amp;apn_sauid=&amp;apn_uid=&amp;tpr=10&amp;gct=hp&amp;purl=http://news.soliclima.com/noticias/articulos/vientos-de-cambio-contra-los-vientos-del-calentamiento-global&amp;iurl=http://news.soliclima.com/imatges/08_01/climate_change_03.jpg&amp;iw=400&amp;ih=375&amp;turl=http://media2.picsearch.com/is?DsW_Q5LTMJg3Q8MsmmPs2kHFFD1GIUdc7x1FlOAYdCk&amp;tw=128&amp;th=12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pe/url?sa=i&amp;rct=j&amp;q=ciclo+geoquimico++del+carbono+&amp;source=images&amp;cd=&amp;cad=rja&amp;docid=_dQZxiIdq6JsrM&amp;tbnid=r2GKo7vXPRCiBM:&amp;ved=0CAUQjRw&amp;url=http://ecounellezanimal.blogspot.com/&amp;ei=p2xkUbX1LsHk4APKmYG4CA&amp;psig=AFQjCNHQKmxPG3ldGVCMjIahHrS7XpfFEg&amp;ust=1365622086047688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pe/url?sa=i&amp;rct=j&amp;q=ciclo+geoquimico++del+carbono+&amp;source=images&amp;cd=&amp;cad=rja&amp;docid=p9zm1S1MIGZNIM&amp;tbnid=pPNYkFT7XFr1wM:&amp;ved=0CAUQjRw&amp;url=http://full.visitagratis.com/ciencia-educacion/14237247/Ciclo-del-Nitrogeno-y-del-Carbono/&amp;ei=UmxkUYPkM8Hk4APKmYG4CA&amp;psig=AFQjCNHQKmxPG3ldGVCMjIahHrS7XpfFEg&amp;ust=136562208604768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.pe/url?sa=i&amp;rct=j&amp;q=mariscos+de+conchas+&amp;source=images&amp;cd=&amp;cad=rja&amp;docid=k46kpd7w_lgWgM&amp;tbnid=TY1tbwQqWTh88M:&amp;ved=0CAUQjRw&amp;url=http://es.123rf.com/photo_4123576_mariscos-frescos--conchas-de-los-moluscos-de-la-textura.html&amp;ei=73BkUf7HGNWl4AO0w4GACw&amp;psig=AFQjCNFzj-bY3Cg0t4mcQUdGjqfTFCMy5Q&amp;ust=136562339819289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pe/url?sa=i&amp;rct=j&amp;q=esquleto+de+peces&amp;source=images&amp;cd=&amp;cad=rja&amp;docid=sLbLfeDA85BpmM&amp;tbnid=M-k06gJ8RhBCbM:&amp;ved=0CAUQjRw&amp;url=http://www.planetacurioso.com/2006/11/16/%C2%BFcual-es-el-animal-mas-grande-del-mundo/&amp;ei=tHFkUciKNOLA4AP9tIGIAw&amp;psig=AFQjCNEGzKsmDXcyGzESIMY0fchO2Bp9_A&amp;ust=1365623568061216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pe/url?sa=i&amp;rct=j&amp;q=mariscos+de+conchas+&amp;source=images&amp;cd=&amp;cad=rja&amp;docid=fmihI-vS0LrlIM&amp;tbnid=Vb9Cdq1cU4voHM:&amp;ved=0CAUQjRw&amp;url=http://illen24-visitesanblas.blogspot.com/&amp;ei=T3FkUY3aFLip4APziYCgBA&amp;psig=AFQjCNFzj-bY3Cg0t4mcQUdGjqfTFCMy5Q&amp;ust=13656233981928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forceblog.com/wp-content/uploads/2010/06/calentamientoglobal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33" y="0"/>
            <a:ext cx="4032448" cy="47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9113" y="3573016"/>
            <a:ext cx="8208912" cy="2160240"/>
          </a:xfr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4000" b="1" dirty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CALENTAMIENTO GLOBAL</a:t>
            </a:r>
            <a:br>
              <a:rPr lang="es-ES" sz="4000" b="1" dirty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</a:br>
            <a:endParaRPr lang="es-PE" sz="4000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27784" y="5517232"/>
            <a:ext cx="3888432" cy="432048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OSCAR PEDRO ALMENDÁRIZ LEÓN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30365" y="1085620"/>
            <a:ext cx="756084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INSTITUTO PERUANO DE RESPONSABILIDAD AMBIENTAL</a:t>
            </a:r>
            <a:endParaRPr lang="es-ES" sz="2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0" y="155288"/>
            <a:ext cx="1199450" cy="18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2.picsearch.com/is?DsW_Q5LTMJg3Q8MsmmPs2kHFFD1GIUdc7x1FlOAYd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2056284"/>
            <a:ext cx="12192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99661" y="218678"/>
            <a:ext cx="37242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EL CICLO DEL CARBONO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7748" y="696955"/>
            <a:ext cx="8743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Verdana" pitchFamily="34" charset="0"/>
                <a:cs typeface="Times New Roman" pitchFamily="18" charset="0"/>
              </a:rPr>
              <a:t>En algunos casos, la materia orgánica </a:t>
            </a:r>
            <a:r>
              <a:rPr lang="es-ES" sz="2000" dirty="0" smtClean="0">
                <a:solidFill>
                  <a:srgbClr val="FFC91D"/>
                </a:solidFill>
                <a:latin typeface="Verdana" pitchFamily="34" charset="0"/>
                <a:cs typeface="Times New Roman" pitchFamily="18" charset="0"/>
              </a:rPr>
              <a:t>quedó sepultada en el fondo oceánico por millones de años sin producirse contacto con el oxígeno, </a:t>
            </a:r>
            <a:r>
              <a:rPr lang="es-ES" sz="2000" dirty="0" smtClean="0">
                <a:latin typeface="Verdana" pitchFamily="34" charset="0"/>
                <a:cs typeface="Times New Roman" pitchFamily="18" charset="0"/>
              </a:rPr>
              <a:t>lo que evitó su descomposición aerobia a través de la fermentación, </a:t>
            </a:r>
            <a:r>
              <a:rPr lang="es-ES" sz="2000" dirty="0" smtClean="0">
                <a:solidFill>
                  <a:srgbClr val="FFC91D"/>
                </a:solidFill>
                <a:latin typeface="Verdana" pitchFamily="34" charset="0"/>
                <a:cs typeface="Times New Roman" pitchFamily="18" charset="0"/>
              </a:rPr>
              <a:t>provocando la transformación de esta materia orgánica en carbón, petróleo y gas natural</a:t>
            </a:r>
            <a:r>
              <a:rPr lang="es-ES" dirty="0" smtClean="0">
                <a:solidFill>
                  <a:srgbClr val="FFC91D"/>
                </a:solidFill>
                <a:latin typeface="Verdana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 descr="http://www.artinaid.com/wp-content/uploads/2013/02/Esquema-de-Formación-de-Petróleo-y-Gas-Natural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6" y="2597494"/>
            <a:ext cx="5923114" cy="40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39552" y="218678"/>
            <a:ext cx="768470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EL CICLO DEL CARBONO Y COMBUSTIBLES FÓSILES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83671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/>
                </a:solidFill>
              </a:rPr>
              <a:t>La </a:t>
            </a:r>
            <a:r>
              <a:rPr lang="es-ES" dirty="0">
                <a:solidFill>
                  <a:schemeClr val="tx2"/>
                </a:solidFill>
              </a:rPr>
              <a:t>utilización mundial de combustibles fósiles, </a:t>
            </a:r>
            <a:r>
              <a:rPr lang="es-ES" dirty="0" smtClean="0">
                <a:solidFill>
                  <a:schemeClr val="tx2"/>
                </a:solidFill>
              </a:rPr>
              <a:t>inició procesos </a:t>
            </a:r>
            <a:r>
              <a:rPr lang="es-ES" dirty="0">
                <a:solidFill>
                  <a:schemeClr val="tx2"/>
                </a:solidFill>
              </a:rPr>
              <a:t>crecientes </a:t>
            </a:r>
            <a:r>
              <a:rPr lang="es-ES" dirty="0" smtClean="0">
                <a:solidFill>
                  <a:schemeClr val="tx2"/>
                </a:solidFill>
              </a:rPr>
              <a:t>de contaminación </a:t>
            </a:r>
            <a:r>
              <a:rPr lang="es-ES" dirty="0">
                <a:solidFill>
                  <a:schemeClr val="tx2"/>
                </a:solidFill>
              </a:rPr>
              <a:t>de la </a:t>
            </a:r>
            <a:r>
              <a:rPr lang="es-ES" dirty="0" smtClean="0">
                <a:solidFill>
                  <a:schemeClr val="tx2"/>
                </a:solidFill>
              </a:rPr>
              <a:t>atmósfera global, sin medir sus consecuencias.</a:t>
            </a:r>
          </a:p>
          <a:p>
            <a:pPr fontAlgn="auto">
              <a:spcAft>
                <a:spcPts val="0"/>
              </a:spcAft>
              <a:defRPr/>
            </a:pPr>
            <a:endParaRPr lang="es-E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s-ES" dirty="0" smtClean="0">
                <a:solidFill>
                  <a:schemeClr val="tx2"/>
                </a:solidFill>
              </a:rPr>
              <a:t>Las </a:t>
            </a:r>
            <a:r>
              <a:rPr lang="es-ES" dirty="0">
                <a:solidFill>
                  <a:schemeClr val="tx2"/>
                </a:solidFill>
              </a:rPr>
              <a:t>emisiones de gases como el </a:t>
            </a:r>
            <a:r>
              <a:rPr lang="es-ES" b="1" dirty="0">
                <a:solidFill>
                  <a:srgbClr val="FF0000"/>
                </a:solidFill>
              </a:rPr>
              <a:t>CO</a:t>
            </a:r>
            <a:r>
              <a:rPr lang="es-ES" sz="1400" b="1" dirty="0">
                <a:solidFill>
                  <a:srgbClr val="FF0000"/>
                </a:solidFill>
              </a:rPr>
              <a:t>2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</a:rPr>
              <a:t> y </a:t>
            </a:r>
            <a:r>
              <a:rPr lang="es-ES" b="1" dirty="0">
                <a:solidFill>
                  <a:srgbClr val="FF0000"/>
                </a:solidFill>
              </a:rPr>
              <a:t>CO</a:t>
            </a:r>
            <a:r>
              <a:rPr lang="es-ES" dirty="0">
                <a:solidFill>
                  <a:schemeClr val="tx2"/>
                </a:solidFill>
              </a:rPr>
              <a:t>, producto </a:t>
            </a:r>
            <a:r>
              <a:rPr lang="es-ES" dirty="0" smtClean="0">
                <a:solidFill>
                  <a:schemeClr val="tx2"/>
                </a:solidFill>
              </a:rPr>
              <a:t>sobre todo, </a:t>
            </a:r>
            <a:r>
              <a:rPr lang="es-ES" dirty="0">
                <a:solidFill>
                  <a:schemeClr val="tx2"/>
                </a:solidFill>
              </a:rPr>
              <a:t>de la actividad industrial y del transporte, son los </a:t>
            </a:r>
            <a:r>
              <a:rPr lang="es-ES" dirty="0" smtClean="0">
                <a:solidFill>
                  <a:schemeClr val="tx2"/>
                </a:solidFill>
              </a:rPr>
              <a:t>principales responsables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smtClean="0">
                <a:solidFill>
                  <a:schemeClr val="tx2"/>
                </a:solidFill>
              </a:rPr>
              <a:t>del  </a:t>
            </a:r>
            <a:r>
              <a:rPr lang="es-ES" dirty="0">
                <a:solidFill>
                  <a:schemeClr val="tx2"/>
                </a:solidFill>
              </a:rPr>
              <a:t>cambio </a:t>
            </a:r>
            <a:r>
              <a:rPr lang="es-ES" dirty="0" smtClean="0">
                <a:solidFill>
                  <a:schemeClr val="tx2"/>
                </a:solidFill>
              </a:rPr>
              <a:t>climático y del </a:t>
            </a:r>
            <a:r>
              <a:rPr lang="es-ES" dirty="0">
                <a:solidFill>
                  <a:schemeClr val="tx2"/>
                </a:solidFill>
              </a:rPr>
              <a:t>calentamiento </a:t>
            </a:r>
            <a:r>
              <a:rPr lang="es-ES" dirty="0" smtClean="0">
                <a:solidFill>
                  <a:schemeClr val="tx2"/>
                </a:solidFill>
              </a:rPr>
              <a:t>global.</a:t>
            </a: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9220" name="Picture 4" descr="http://www.dw.de/image/0,,2262465_4,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1815"/>
            <a:ext cx="2462267" cy="18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lapagina.com.sv/userfiles/Oct_2010/TJJC_ind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6970"/>
            <a:ext cx="2650842" cy="1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0.gstatic.com/images?q=tbn:ANd9GcR_hlHZL0XEdZwkcB5Sodx07mw2M_T1cp8nuC663cf51ouLepnu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53" y="4839175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bancomundial.org/content/dam/Worldbank/Feature%20Story/lac-climate-change-f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19756"/>
            <a:ext cx="2650842" cy="17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85840" y="925460"/>
            <a:ext cx="38100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Verdana" pitchFamily="34" charset="0"/>
              </a:rPr>
              <a:t>LOS COMBUSTIBLES FÓSILES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://www.trituradora-piedra.com.mx/uploadfile/201111/2/165122286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0" y="3971588"/>
            <a:ext cx="4048156" cy="26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aladeinversion.com/assets/images/content/commodities/petroleo_pozos_nocturn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61" y="260648"/>
            <a:ext cx="4565800" cy="28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573376" y="351251"/>
            <a:ext cx="1661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El petróleo 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09291" y="4045714"/>
            <a:ext cx="146546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El carbón 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10248" name="Picture 8" descr="http://2.bp.blogspot.com/-PJkasQA9MC0/ULWOuZ6IwnI/AAAAAAAAGQI/JRSo1p98-J8/s1600/Gas+Natural+en+el+Perú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61" y="3698213"/>
            <a:ext cx="4700431" cy="31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23031" y="3786922"/>
            <a:ext cx="22965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El gas natural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9" name="8 Conector recto de flecha"/>
          <p:cNvCxnSpPr>
            <a:endCxn id="6" idx="1"/>
          </p:cNvCxnSpPr>
          <p:nvPr/>
        </p:nvCxnSpPr>
        <p:spPr>
          <a:xfrm flipV="1">
            <a:off x="3779912" y="535917"/>
            <a:ext cx="793464" cy="19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4" idx="0"/>
          </p:cNvCxnSpPr>
          <p:nvPr/>
        </p:nvCxnSpPr>
        <p:spPr>
          <a:xfrm flipH="1">
            <a:off x="1842024" y="2495120"/>
            <a:ext cx="1937888" cy="15505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endCxn id="2" idx="0"/>
          </p:cNvCxnSpPr>
          <p:nvPr/>
        </p:nvCxnSpPr>
        <p:spPr>
          <a:xfrm>
            <a:off x="3779912" y="2495120"/>
            <a:ext cx="1791392" cy="12918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1741" y="214670"/>
            <a:ext cx="314060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</a:rPr>
              <a:t>EL CARBÓN</a:t>
            </a:r>
          </a:p>
        </p:txBody>
      </p:sp>
      <p:pic>
        <p:nvPicPr>
          <p:cNvPr id="14" name="Picture 9" descr="http://s3.amazonaws.com/lcp/lagrimadulce/myfiles/t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9769"/>
            <a:ext cx="3214687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lacarboneria.files.wordpress.com/2008/09/carbon-mineral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2" y="1916832"/>
            <a:ext cx="3103562" cy="23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63888" y="2397917"/>
            <a:ext cx="5335860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Los mayores productores de carbón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bituminoso y antracita en el 2007 fueron: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1357"/>
              </p:ext>
            </p:extLst>
          </p:nvPr>
        </p:nvGraphicFramePr>
        <p:xfrm>
          <a:off x="3563888" y="3212976"/>
          <a:ext cx="5328592" cy="335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 err="1" smtClean="0"/>
                        <a:t>Pais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Producción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República</a:t>
                      </a:r>
                      <a:r>
                        <a:rPr lang="es-PE" baseline="0" dirty="0" smtClean="0"/>
                        <a:t> popular China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2,549 Mt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Estados Unidos de América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   981</a:t>
                      </a:r>
                      <a:r>
                        <a:rPr lang="es-PE" baseline="0" dirty="0" smtClean="0"/>
                        <a:t> Mt</a:t>
                      </a:r>
                      <a:endParaRPr lang="es-PE" dirty="0"/>
                    </a:p>
                  </a:txBody>
                  <a:tcPr/>
                </a:tc>
              </a:tr>
              <a:tr h="346432">
                <a:tc>
                  <a:txBody>
                    <a:bodyPr/>
                    <a:lstStyle/>
                    <a:p>
                      <a:r>
                        <a:rPr lang="es-PE" dirty="0" smtClean="0"/>
                        <a:t>India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   452 Mt</a:t>
                      </a:r>
                      <a:endParaRPr lang="es-PE" dirty="0"/>
                    </a:p>
                  </a:txBody>
                  <a:tcPr/>
                </a:tc>
              </a:tr>
              <a:tr h="393928">
                <a:tc>
                  <a:txBody>
                    <a:bodyPr/>
                    <a:lstStyle/>
                    <a:p>
                      <a:r>
                        <a:rPr lang="es-PE" dirty="0" smtClean="0"/>
                        <a:t>Australia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   323 Mt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Sudáfrica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   244 Mt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Rusia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   241 Mt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Indonesia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   231 Mt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Polonia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     90 Mt</a:t>
                      </a: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8" name="Picture 4" descr="http://farm3.static.flickr.com/2567/3789862192_bec7f45fcf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2059"/>
            <a:ext cx="2881063" cy="19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thumb/b/b6/Coal.jpg/220px-Coa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42" y="152059"/>
            <a:ext cx="1879476" cy="194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74525"/>
            <a:ext cx="4320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</a:rPr>
              <a:t>EL CARBÓN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7504" y="980728"/>
            <a:ext cx="4449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El carbón </a:t>
            </a:r>
            <a:r>
              <a:rPr lang="es-ES" dirty="0"/>
              <a:t>es la primera fuente de </a:t>
            </a:r>
            <a:r>
              <a:rPr lang="es-ES" dirty="0" smtClean="0"/>
              <a:t>energía </a:t>
            </a:r>
            <a:r>
              <a:rPr lang="es-ES" dirty="0"/>
              <a:t>eléctrica, con el </a:t>
            </a:r>
            <a:r>
              <a:rPr lang="es-ES" dirty="0">
                <a:solidFill>
                  <a:srgbClr val="FFC91D"/>
                </a:solidFill>
              </a:rPr>
              <a:t>40%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/>
              <a:t>de la producción mundial. </a:t>
            </a:r>
            <a:endParaRPr lang="es-ES" dirty="0" smtClean="0"/>
          </a:p>
          <a:p>
            <a:pPr fontAlgn="auto">
              <a:spcAft>
                <a:spcPts val="0"/>
              </a:spcAft>
              <a:defRPr/>
            </a:pPr>
            <a:endParaRPr lang="es-ES" dirty="0" smtClean="0"/>
          </a:p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El </a:t>
            </a:r>
            <a:r>
              <a:rPr lang="es-ES" dirty="0"/>
              <a:t>coque es utilizado </a:t>
            </a:r>
            <a:r>
              <a:rPr lang="es-ES" dirty="0">
                <a:solidFill>
                  <a:srgbClr val="FFC91D"/>
                </a:solidFill>
              </a:rPr>
              <a:t>como combustible y reductor en distintas industrias, principalmente en los altos hornos </a:t>
            </a:r>
            <a:r>
              <a:rPr lang="es-ES" dirty="0"/>
              <a:t>(coque siderúrgico)</a:t>
            </a:r>
          </a:p>
        </p:txBody>
      </p:sp>
      <p:pic>
        <p:nvPicPr>
          <p:cNvPr id="12290" name="Picture 2" descr="http://t1.gstatic.com/images?q=tbn:ANd9GcR7XZiuCHpVG08sfBX4B3ydHZdFw2yqpfq230fzEb-pcKWfl8zP9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20" y="834971"/>
            <a:ext cx="4339885" cy="24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3861048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En la siderurgia, mezclando </a:t>
            </a:r>
            <a:r>
              <a:rPr lang="es-ES" dirty="0" smtClean="0"/>
              <a:t>hierro </a:t>
            </a:r>
            <a:r>
              <a:rPr lang="es-ES" dirty="0"/>
              <a:t>con carbón, se </a:t>
            </a:r>
            <a:r>
              <a:rPr lang="es-ES" dirty="0" smtClean="0"/>
              <a:t>obtiene: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-   El hierro dulce, con menos de </a:t>
            </a:r>
            <a:endParaRPr lang="es-ES" dirty="0" smtClean="0"/>
          </a:p>
          <a:p>
            <a:pPr fontAlgn="auto">
              <a:spcAft>
                <a:spcPts val="0"/>
              </a:spcAft>
              <a:defRPr/>
            </a:pPr>
            <a:r>
              <a:rPr lang="es-ES" dirty="0"/>
              <a:t> </a:t>
            </a:r>
            <a:r>
              <a:rPr lang="es-ES" dirty="0" smtClean="0"/>
              <a:t>   0,2</a:t>
            </a:r>
            <a:r>
              <a:rPr lang="es-ES" dirty="0"/>
              <a:t>% de carbón.</a:t>
            </a:r>
            <a:br>
              <a:rPr lang="es-ES" dirty="0"/>
            </a:br>
            <a:r>
              <a:rPr lang="es-ES" dirty="0"/>
              <a:t>-   El acero, mezclando hierro con </a:t>
            </a:r>
            <a:endParaRPr lang="es-ES" dirty="0" smtClean="0"/>
          </a:p>
          <a:p>
            <a:pPr fontAlgn="auto">
              <a:spcAft>
                <a:spcPts val="0"/>
              </a:spcAft>
              <a:defRPr/>
            </a:pPr>
            <a:r>
              <a:rPr lang="es-ES" dirty="0"/>
              <a:t> </a:t>
            </a:r>
            <a:r>
              <a:rPr lang="es-ES" dirty="0" smtClean="0"/>
              <a:t>   carbón </a:t>
            </a:r>
            <a:r>
              <a:rPr lang="es-ES" dirty="0"/>
              <a:t>entre 0,2% y el 1,2%.</a:t>
            </a:r>
            <a:br>
              <a:rPr lang="es-ES" dirty="0"/>
            </a:br>
            <a:r>
              <a:rPr lang="es-ES" dirty="0"/>
              <a:t>-   Fundición: con más del 1,2% </a:t>
            </a:r>
            <a:r>
              <a:rPr lang="es-ES" dirty="0" smtClean="0"/>
              <a:t>de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dirty="0"/>
              <a:t>carbón.</a:t>
            </a:r>
            <a:br>
              <a:rPr lang="es-ES" dirty="0"/>
            </a:br>
            <a:endParaRPr lang="es-ES" dirty="0"/>
          </a:p>
        </p:txBody>
      </p:sp>
      <p:pic>
        <p:nvPicPr>
          <p:cNvPr id="13" name="Picture 2" descr="http://www.fisicanet.com.ar/quimica/procesos/ap1/metalurgia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96" y="3861048"/>
            <a:ext cx="4339885" cy="23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3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74525"/>
            <a:ext cx="4320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4">
                    <a:lumMod val="50000"/>
                  </a:schemeClr>
                </a:solidFill>
              </a:rPr>
              <a:t>EL PETRÓLEO</a:t>
            </a:r>
          </a:p>
        </p:txBody>
      </p:sp>
      <p:pic>
        <p:nvPicPr>
          <p:cNvPr id="13314" name="Picture 2" descr="http://www.prensalibre.com/economia/petroleo-estadounidense-comenzo-semana-baja_PREIMA20120625_0230_3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32656"/>
            <a:ext cx="412525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0526" y="1052736"/>
            <a:ext cx="42474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C91D"/>
                </a:solidFill>
              </a:rPr>
              <a:t>Es una mezcla heterogénea de compuestos orgánicos llamados </a:t>
            </a:r>
            <a:r>
              <a:rPr lang="es-ES" dirty="0" smtClean="0">
                <a:solidFill>
                  <a:srgbClr val="FFC91D"/>
                </a:solidFill>
              </a:rPr>
              <a:t>hidrocarburos,  </a:t>
            </a:r>
            <a:r>
              <a:rPr lang="es-ES" dirty="0" smtClean="0"/>
              <a:t>las moléculas </a:t>
            </a:r>
            <a:r>
              <a:rPr lang="es-ES" dirty="0"/>
              <a:t>de carbono e hidrógeno tienen una capacidad energética alta.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s-E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dirty="0">
                <a:solidFill>
                  <a:srgbClr val="FFC91D"/>
                </a:solidFill>
              </a:rPr>
              <a:t>El petróleo </a:t>
            </a:r>
            <a:r>
              <a:rPr lang="es-ES" dirty="0" smtClean="0">
                <a:solidFill>
                  <a:srgbClr val="FFC91D"/>
                </a:solidFill>
              </a:rPr>
              <a:t>crudo</a:t>
            </a:r>
            <a:r>
              <a:rPr lang="es-ES" dirty="0">
                <a:solidFill>
                  <a:srgbClr val="FFC91D"/>
                </a:solidFill>
              </a:rPr>
              <a:t>. </a:t>
            </a:r>
            <a:r>
              <a:rPr lang="es-ES" dirty="0"/>
              <a:t>Su origen es fósil, producto de la transformación de restos de materia </a:t>
            </a:r>
            <a:r>
              <a:rPr lang="es-ES" dirty="0" smtClean="0"/>
              <a:t>orgánica, depositados </a:t>
            </a:r>
            <a:r>
              <a:rPr lang="es-ES" dirty="0"/>
              <a:t>en el fondo de </a:t>
            </a:r>
            <a:r>
              <a:rPr lang="es-ES" dirty="0" smtClean="0"/>
              <a:t>los océanos  durante </a:t>
            </a:r>
            <a:r>
              <a:rPr lang="es-ES" dirty="0"/>
              <a:t>largos períodos del pasado, </a:t>
            </a:r>
            <a:r>
              <a:rPr lang="es-ES" dirty="0" smtClean="0"/>
              <a:t>bajo </a:t>
            </a:r>
            <a:r>
              <a:rPr lang="es-ES" dirty="0"/>
              <a:t>gruesas capas sedimentarias. </a:t>
            </a:r>
            <a:endParaRPr lang="es-ES" dirty="0" smtClean="0"/>
          </a:p>
          <a:p>
            <a:pPr fontAlgn="auto">
              <a:spcAft>
                <a:spcPts val="0"/>
              </a:spcAft>
              <a:defRPr/>
            </a:pPr>
            <a:endParaRPr lang="es-E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Se </a:t>
            </a:r>
            <a:r>
              <a:rPr lang="es-ES" dirty="0"/>
              <a:t>lo encuentra </a:t>
            </a:r>
            <a:r>
              <a:rPr lang="es-ES" dirty="0">
                <a:solidFill>
                  <a:srgbClr val="FFC91D"/>
                </a:solidFill>
              </a:rPr>
              <a:t>asociado al gas en yacimientos profundos, cubierto por estratos sedimentarios bajo la corteza </a:t>
            </a:r>
            <a:r>
              <a:rPr lang="es-ES" dirty="0" smtClean="0">
                <a:solidFill>
                  <a:srgbClr val="FFC91D"/>
                </a:solidFill>
              </a:rPr>
              <a:t>terrestre</a:t>
            </a:r>
            <a:endParaRPr lang="es-ES" dirty="0"/>
          </a:p>
        </p:txBody>
      </p:sp>
      <p:pic>
        <p:nvPicPr>
          <p:cNvPr id="13316" name="Picture 4" descr="http://cerezo.pntic.mec.es/rlopez33/tecno/tercero/energia/contents/images/petrol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86" y="3429000"/>
            <a:ext cx="42231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74525"/>
            <a:ext cx="4320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4">
                    <a:lumMod val="50000"/>
                  </a:schemeClr>
                </a:solidFill>
              </a:rPr>
              <a:t>EL PETRÓLEO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0959" y="899425"/>
            <a:ext cx="6245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dirty="0" smtClean="0"/>
              <a:t>El </a:t>
            </a:r>
            <a:r>
              <a:rPr lang="es-ES" sz="2400" dirty="0"/>
              <a:t>petróleo es un líquido bituminoso, que tiene </a:t>
            </a:r>
            <a:r>
              <a:rPr lang="es-ES" sz="2400" dirty="0" smtClean="0"/>
              <a:t>variada </a:t>
            </a:r>
            <a:r>
              <a:rPr lang="es-ES" sz="2400" dirty="0"/>
              <a:t>viscosidad y color, que va desde amarillento hasta negro. Al ser quemado, presenta una gran capacidad calórica. </a:t>
            </a:r>
          </a:p>
        </p:txBody>
      </p:sp>
      <p:pic>
        <p:nvPicPr>
          <p:cNvPr id="14338" name="Picture 2" descr="http://3.bp.blogspot.com/-Mr-vd_aCGEE/TeXBSESlMqI/AAAAAAAABhI/BPPOPPOFriI/s1600/La+aventura+del+petróleo+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48" y="205559"/>
            <a:ext cx="2537977" cy="34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vallesdelsol.files.wordpress.com/2010/08/petrole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5099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rainforestradio.com/wordpress/wp-content/uploads/2010/04/042310_crudo_album_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9" y="3429000"/>
            <a:ext cx="43022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74525"/>
            <a:ext cx="4320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4">
                    <a:lumMod val="50000"/>
                  </a:schemeClr>
                </a:solidFill>
              </a:rPr>
              <a:t>EL PETRÓLEO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1973" y="983230"/>
            <a:ext cx="3168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CD2F"/>
                </a:solidFill>
                <a:latin typeface="Verdana" pitchFamily="34" charset="0"/>
                <a:cs typeface="Times New Roman" pitchFamily="18" charset="0"/>
              </a:rPr>
              <a:t>La industria petroquímica </a:t>
            </a:r>
            <a:r>
              <a:rPr lang="es-ES" sz="2000" dirty="0" smtClean="0">
                <a:latin typeface="Verdana" pitchFamily="34" charset="0"/>
                <a:cs typeface="Times New Roman" pitchFamily="18" charset="0"/>
              </a:rPr>
              <a:t>además de los combustibles, elabora del petróleo miles de derivados, tales como: plásticos, derivados del etileno 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es-ES" sz="2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CH</a:t>
            </a:r>
            <a:r>
              <a:rPr lang="es-E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2</a:t>
            </a:r>
            <a:r>
              <a:rPr lang="es-ES" sz="2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= CH</a:t>
            </a:r>
            <a:r>
              <a:rPr lang="es-E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2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), </a:t>
            </a:r>
            <a:r>
              <a:rPr lang="es-ES" sz="2000" dirty="0" smtClean="0">
                <a:latin typeface="Verdana" pitchFamily="34" charset="0"/>
                <a:cs typeface="Times New Roman" pitchFamily="18" charset="0"/>
              </a:rPr>
              <a:t>pesticidas, herbicidas, </a:t>
            </a:r>
          </a:p>
          <a:p>
            <a:r>
              <a:rPr lang="es-ES" sz="2000" dirty="0" smtClean="0">
                <a:latin typeface="Verdana" pitchFamily="34" charset="0"/>
                <a:cs typeface="Times New Roman" pitchFamily="18" charset="0"/>
              </a:rPr>
              <a:t>fertilizantes, fibras sintéticas, asfalto, etc.</a:t>
            </a:r>
          </a:p>
          <a:p>
            <a:endParaRPr lang="es-ES" sz="2000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es-ES" sz="2000" dirty="0" smtClean="0">
                <a:latin typeface="Verdana" pitchFamily="34" charset="0"/>
                <a:cs typeface="Times New Roman" pitchFamily="18" charset="0"/>
              </a:rPr>
              <a:t>Se calcula que del petróleo se obtienen unos </a:t>
            </a:r>
            <a:r>
              <a:rPr lang="es-ES" sz="2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100,000 </a:t>
            </a:r>
            <a:r>
              <a:rPr lang="es-ES" sz="2000" dirty="0" smtClean="0">
                <a:solidFill>
                  <a:srgbClr val="FFCD2F"/>
                </a:solidFill>
                <a:latin typeface="Verdana" pitchFamily="34" charset="0"/>
                <a:cs typeface="Times New Roman" pitchFamily="18" charset="0"/>
              </a:rPr>
              <a:t>productos diferentes.</a:t>
            </a:r>
            <a:endParaRPr lang="es-ES" sz="2000" dirty="0">
              <a:solidFill>
                <a:srgbClr val="FFCD2F"/>
              </a:solidFill>
            </a:endParaRPr>
          </a:p>
        </p:txBody>
      </p:sp>
      <p:pic>
        <p:nvPicPr>
          <p:cNvPr id="15362" name="Picture 2" descr="http://fullpreguntas.com/wp-content/uploads/2012/11/productos-del-petrole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37467"/>
            <a:ext cx="5844051" cy="51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95736" y="174523"/>
            <a:ext cx="4320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</a:rPr>
              <a:t>EL GAS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980728"/>
            <a:ext cx="57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tx2"/>
                </a:solidFill>
              </a:rPr>
              <a:t>Uno de los gases es el </a:t>
            </a:r>
            <a:r>
              <a:rPr lang="es-ES" dirty="0">
                <a:solidFill>
                  <a:srgbClr val="FF0000"/>
                </a:solidFill>
              </a:rPr>
              <a:t>metano</a:t>
            </a:r>
            <a:r>
              <a:rPr lang="es-ES" dirty="0">
                <a:solidFill>
                  <a:schemeClr val="tx2"/>
                </a:solidFill>
              </a:rPr>
              <a:t>, </a:t>
            </a:r>
            <a:r>
              <a:rPr lang="es-ES" b="1" dirty="0" smtClean="0">
                <a:solidFill>
                  <a:srgbClr val="FF0000"/>
                </a:solidFill>
              </a:rPr>
              <a:t>CH</a:t>
            </a:r>
            <a:r>
              <a:rPr lang="es-ES" sz="1400" b="1" dirty="0" smtClean="0">
                <a:solidFill>
                  <a:srgbClr val="FF0000"/>
                </a:solidFill>
              </a:rPr>
              <a:t>4</a:t>
            </a:r>
            <a:r>
              <a:rPr lang="es-ES" dirty="0">
                <a:solidFill>
                  <a:schemeClr val="tx2"/>
                </a:solidFill>
              </a:rPr>
              <a:t>. </a:t>
            </a:r>
            <a:endParaRPr lang="es-ES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/>
                </a:solidFill>
              </a:rPr>
              <a:t>Es </a:t>
            </a:r>
            <a:r>
              <a:rPr lang="es-ES" dirty="0">
                <a:solidFill>
                  <a:schemeClr val="tx2"/>
                </a:solidFill>
              </a:rPr>
              <a:t>un hidrocarburo saturado, clasificado como alcano. Brota en forma natural de grietas en los océanos y aparece en las minas de carbón, pudiendo hacer explosión al mezclarse con el aire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  <a:r>
              <a:rPr lang="es-ES" dirty="0">
                <a:solidFill>
                  <a:schemeClr val="tx2"/>
                </a:solidFill>
              </a:rPr>
              <a:t/>
            </a:r>
            <a:br>
              <a:rPr lang="es-ES" dirty="0">
                <a:solidFill>
                  <a:schemeClr val="tx2"/>
                </a:solidFill>
              </a:rPr>
            </a:br>
            <a:r>
              <a:rPr lang="es-ES" dirty="0">
                <a:solidFill>
                  <a:schemeClr val="tx2"/>
                </a:solidFill>
              </a:rPr>
              <a:t>El </a:t>
            </a:r>
            <a:r>
              <a:rPr lang="es-ES" dirty="0">
                <a:solidFill>
                  <a:srgbClr val="FF0000"/>
                </a:solidFill>
              </a:rPr>
              <a:t>etano</a:t>
            </a:r>
            <a:r>
              <a:rPr lang="es-ES" dirty="0">
                <a:solidFill>
                  <a:schemeClr val="tx2"/>
                </a:solidFill>
              </a:rPr>
              <a:t> de fórmula </a:t>
            </a:r>
            <a:r>
              <a:rPr lang="es-ES" b="1" dirty="0">
                <a:solidFill>
                  <a:srgbClr val="FF0000"/>
                </a:solidFill>
              </a:rPr>
              <a:t>CH</a:t>
            </a:r>
            <a:r>
              <a:rPr lang="es-ES" sz="1400" b="1" dirty="0">
                <a:solidFill>
                  <a:srgbClr val="FF0000"/>
                </a:solidFill>
              </a:rPr>
              <a:t>3</a:t>
            </a:r>
            <a:r>
              <a:rPr lang="es-ES" b="1" dirty="0">
                <a:solidFill>
                  <a:srgbClr val="FF0000"/>
                </a:solidFill>
              </a:rPr>
              <a:t> – CH</a:t>
            </a:r>
            <a:r>
              <a:rPr lang="es-ES" sz="1400" b="1" dirty="0">
                <a:solidFill>
                  <a:srgbClr val="FF0000"/>
                </a:solidFill>
              </a:rPr>
              <a:t>3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</a:rPr>
              <a:t>es el siguiente en la serie de alcanos. </a:t>
            </a:r>
            <a:endParaRPr lang="es-ES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/>
                </a:solidFill>
              </a:rPr>
              <a:t>Estos </a:t>
            </a:r>
            <a:r>
              <a:rPr lang="es-ES" dirty="0">
                <a:solidFill>
                  <a:schemeClr val="tx2"/>
                </a:solidFill>
              </a:rPr>
              <a:t>dos son gases naturales y se encuentran en el </a:t>
            </a:r>
            <a:r>
              <a:rPr lang="es-ES" dirty="0">
                <a:solidFill>
                  <a:srgbClr val="FFC91D"/>
                </a:solidFill>
              </a:rPr>
              <a:t>“Gas natural </a:t>
            </a:r>
            <a:r>
              <a:rPr lang="es-ES" dirty="0" smtClean="0">
                <a:solidFill>
                  <a:srgbClr val="FFC91D"/>
                </a:solidFill>
              </a:rPr>
              <a:t>vehicular” (GNV) </a:t>
            </a:r>
            <a:r>
              <a:rPr lang="es-ES" dirty="0" smtClean="0">
                <a:solidFill>
                  <a:schemeClr val="tx2"/>
                </a:solidFill>
              </a:rPr>
              <a:t>metano </a:t>
            </a:r>
            <a:r>
              <a:rPr lang="es-ES" dirty="0">
                <a:solidFill>
                  <a:schemeClr val="tx2"/>
                </a:solidFill>
              </a:rPr>
              <a:t>y 10% de etano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s-ES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tx2"/>
                </a:solidFill>
              </a:rPr>
              <a:t/>
            </a:r>
            <a:br>
              <a:rPr lang="es-ES" dirty="0">
                <a:solidFill>
                  <a:schemeClr val="tx2"/>
                </a:solidFill>
              </a:rPr>
            </a:br>
            <a:r>
              <a:rPr lang="es-ES" dirty="0" smtClean="0">
                <a:solidFill>
                  <a:schemeClr val="tx2"/>
                </a:solidFill>
              </a:rPr>
              <a:t>El propano </a:t>
            </a:r>
            <a:r>
              <a:rPr lang="es-ES" b="1" dirty="0" smtClean="0">
                <a:solidFill>
                  <a:srgbClr val="FF0000"/>
                </a:solidFill>
              </a:rPr>
              <a:t>CH</a:t>
            </a:r>
            <a:r>
              <a:rPr lang="es-ES" sz="1400" b="1" dirty="0" smtClean="0">
                <a:solidFill>
                  <a:srgbClr val="FF0000"/>
                </a:solidFill>
              </a:rPr>
              <a:t>3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– CH</a:t>
            </a:r>
            <a:r>
              <a:rPr lang="es-ES" sz="1400" b="1" dirty="0">
                <a:solidFill>
                  <a:srgbClr val="FF0000"/>
                </a:solidFill>
              </a:rPr>
              <a:t>2</a:t>
            </a:r>
            <a:r>
              <a:rPr lang="es-ES" b="1" dirty="0">
                <a:solidFill>
                  <a:srgbClr val="FF0000"/>
                </a:solidFill>
              </a:rPr>
              <a:t> – CH</a:t>
            </a:r>
            <a:r>
              <a:rPr lang="es-ES" sz="1400" b="1" dirty="0">
                <a:solidFill>
                  <a:srgbClr val="FF0000"/>
                </a:solidFill>
              </a:rPr>
              <a:t>3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endParaRPr lang="es-ES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/>
                </a:solidFill>
              </a:rPr>
              <a:t>y </a:t>
            </a:r>
            <a:r>
              <a:rPr lang="es-ES" dirty="0">
                <a:solidFill>
                  <a:schemeClr val="tx2"/>
                </a:solidFill>
              </a:rPr>
              <a:t>butano: </a:t>
            </a:r>
            <a:r>
              <a:rPr lang="es-ES" b="1" dirty="0">
                <a:solidFill>
                  <a:srgbClr val="FF0000"/>
                </a:solidFill>
              </a:rPr>
              <a:t>CH</a:t>
            </a:r>
            <a:r>
              <a:rPr lang="es-ES" sz="1400" b="1" dirty="0">
                <a:solidFill>
                  <a:srgbClr val="FF0000"/>
                </a:solidFill>
              </a:rPr>
              <a:t>3</a:t>
            </a:r>
            <a:r>
              <a:rPr lang="es-ES" b="1" dirty="0">
                <a:solidFill>
                  <a:srgbClr val="FF0000"/>
                </a:solidFill>
              </a:rPr>
              <a:t> – CH</a:t>
            </a:r>
            <a:r>
              <a:rPr lang="es-ES" sz="1400" b="1" dirty="0">
                <a:solidFill>
                  <a:srgbClr val="FF0000"/>
                </a:solidFill>
              </a:rPr>
              <a:t>2</a:t>
            </a:r>
            <a:r>
              <a:rPr lang="es-ES" b="1" dirty="0">
                <a:solidFill>
                  <a:srgbClr val="FF0000"/>
                </a:solidFill>
              </a:rPr>
              <a:t> – CH</a:t>
            </a:r>
            <a:r>
              <a:rPr lang="es-ES" sz="1400" b="1" dirty="0">
                <a:solidFill>
                  <a:srgbClr val="FF0000"/>
                </a:solidFill>
              </a:rPr>
              <a:t>2</a:t>
            </a:r>
            <a:r>
              <a:rPr lang="es-ES" b="1" dirty="0">
                <a:solidFill>
                  <a:srgbClr val="FF0000"/>
                </a:solidFill>
              </a:rPr>
              <a:t> – CH</a:t>
            </a:r>
            <a:r>
              <a:rPr lang="es-ES" sz="1400" b="1" dirty="0">
                <a:solidFill>
                  <a:srgbClr val="FF0000"/>
                </a:solidFill>
              </a:rPr>
              <a:t>3</a:t>
            </a:r>
            <a:r>
              <a:rPr lang="es-ES" dirty="0">
                <a:solidFill>
                  <a:schemeClr val="tx2"/>
                </a:solidFill>
              </a:rPr>
              <a:t>, los usamos como combustibles en las cocinas y en los vehículos. Llamamos a esta mezcla de gases: gas licuado de </a:t>
            </a:r>
            <a:r>
              <a:rPr lang="es-ES" dirty="0" smtClean="0">
                <a:solidFill>
                  <a:schemeClr val="tx2"/>
                </a:solidFill>
              </a:rPr>
              <a:t>petróleo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(GLP)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img.inforegion.pe.s3.amazonaws.com/wp-content/uploads/2012/12/RENEGOCIAR-GAS-DE-CAMISE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986353" cy="30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pload.wikimedia.org/wikipedia/commons/thumb/e/e0/Carroagas.jpg/250px-Carroaga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47" y="4365104"/>
            <a:ext cx="29684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5556" y="174523"/>
            <a:ext cx="79928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</a:rPr>
              <a:t>EL </a:t>
            </a:r>
            <a:r>
              <a:rPr lang="es-ES" sz="3600" b="1" dirty="0" smtClean="0">
                <a:solidFill>
                  <a:schemeClr val="bg1"/>
                </a:solidFill>
              </a:rPr>
              <a:t>GAS DE MUCHO PELIGRO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124744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Verdana" pitchFamily="34" charset="0"/>
                <a:cs typeface="Times New Roman" pitchFamily="18" charset="0"/>
              </a:rPr>
              <a:t>BENCENO: 1,3,5 </a:t>
            </a:r>
            <a:r>
              <a:rPr lang="pt-BR" b="1" dirty="0" err="1" smtClean="0">
                <a:latin typeface="Verdana" pitchFamily="34" charset="0"/>
                <a:cs typeface="Times New Roman" pitchFamily="18" charset="0"/>
              </a:rPr>
              <a:t>ciclohexatrieno</a:t>
            </a:r>
            <a:endParaRPr lang="es-PE" dirty="0"/>
          </a:p>
        </p:txBody>
      </p:sp>
      <p:pic>
        <p:nvPicPr>
          <p:cNvPr id="17410" name="Picture 2" descr="Ilustración 3D busca la molécula de benceno en el fondo blanco. Foto de archivo - 5949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9" y="160689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http://bloganvela.com/wp-content/uploads/2007/12/riesgo-toxi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" y="4369144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379809" y="151165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rgbClr val="FFCD2F"/>
                </a:solidFill>
                <a:cs typeface="Times New Roman" pitchFamily="18" charset="0"/>
              </a:rPr>
              <a:t>El </a:t>
            </a:r>
            <a:r>
              <a:rPr lang="es-ES" dirty="0" smtClean="0">
                <a:solidFill>
                  <a:srgbClr val="FFCD2F"/>
                </a:solidFill>
                <a:latin typeface="Verdana" pitchFamily="34" charset="0"/>
                <a:cs typeface="Times New Roman" pitchFamily="18" charset="0"/>
              </a:rPr>
              <a:t>benceno es tóxico</a:t>
            </a:r>
            <a:r>
              <a:rPr lang="es-ES" dirty="0" smtClean="0">
                <a:latin typeface="Verdana" pitchFamily="34" charset="0"/>
                <a:cs typeface="Times New Roman" pitchFamily="18" charset="0"/>
              </a:rPr>
              <a:t>. Su inhalación o ingestión puede causar la muerte. </a:t>
            </a:r>
          </a:p>
          <a:p>
            <a:r>
              <a:rPr lang="es-ES" dirty="0" smtClean="0">
                <a:latin typeface="Verdana" pitchFamily="34" charset="0"/>
                <a:cs typeface="Times New Roman" pitchFamily="18" charset="0"/>
              </a:rPr>
              <a:t>En niveles bajos de inhalación suele causar somnolencia, nauseas, alucinaciones, migrañas, alteración de los latidos del corazón, temblores, confusión, perdida del conocimiento, irritación al estómago, úlceras, mareos y convulsiones.</a:t>
            </a:r>
          </a:p>
          <a:p>
            <a:endParaRPr lang="es-ES" dirty="0" smtClean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es-ES" dirty="0" smtClean="0">
                <a:latin typeface="Verdana" pitchFamily="34" charset="0"/>
                <a:cs typeface="Times New Roman" pitchFamily="18" charset="0"/>
              </a:rPr>
              <a:t>La exposición por larga duración al benceno, se manifiesta en la sangre y produce efectos masivos en la médula de los huesos, disminución de los glóbulos rojos (anemia), puede producir hemorragias y daños al sistema inmunológico y contraer infecciones por inmunodeficiencia.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582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2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0" name="9 Grupo"/>
            <p:cNvGrpSpPr/>
            <p:nvPr/>
          </p:nvGrpSpPr>
          <p:grpSpPr>
            <a:xfrm>
              <a:off x="2189318" y="2076646"/>
              <a:ext cx="4680520" cy="4645635"/>
              <a:chOff x="2237313" y="1212500"/>
              <a:chExt cx="5016684" cy="5493983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3618755" y="3068960"/>
                <a:ext cx="1989647" cy="3693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PE" dirty="0" smtClean="0"/>
                  <a:t>dióxido de carbono</a:t>
                </a:r>
                <a:endParaRPr lang="es-PE" dirty="0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5724128" y="3068960"/>
                <a:ext cx="636713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PE" dirty="0" smtClean="0"/>
                  <a:t>agua</a:t>
                </a:r>
                <a:endParaRPr lang="es-PE" dirty="0"/>
              </a:p>
            </p:txBody>
          </p:sp>
          <p:cxnSp>
            <p:nvCxnSpPr>
              <p:cNvPr id="16" name="15 Conector recto de flecha"/>
              <p:cNvCxnSpPr/>
              <p:nvPr/>
            </p:nvCxnSpPr>
            <p:spPr>
              <a:xfrm flipV="1">
                <a:off x="4442653" y="2856023"/>
                <a:ext cx="0" cy="231754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" name="16 Conector recto de flecha"/>
              <p:cNvCxnSpPr/>
              <p:nvPr/>
            </p:nvCxnSpPr>
            <p:spPr>
              <a:xfrm flipV="1">
                <a:off x="6042484" y="2892546"/>
                <a:ext cx="0" cy="231754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7313" y="1212500"/>
                <a:ext cx="5016684" cy="5493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18 Flecha abajo"/>
              <p:cNvSpPr/>
              <p:nvPr/>
            </p:nvSpPr>
            <p:spPr>
              <a:xfrm rot="20898083">
                <a:off x="3403575" y="2583141"/>
                <a:ext cx="139331" cy="777518"/>
              </a:xfrm>
              <a:prstGeom prst="downArrow">
                <a:avLst>
                  <a:gd name="adj1" fmla="val 50000"/>
                  <a:gd name="adj2" fmla="val 84689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0" name="19 Flecha abajo"/>
              <p:cNvSpPr/>
              <p:nvPr/>
            </p:nvSpPr>
            <p:spPr>
              <a:xfrm rot="20031913">
                <a:off x="3665283" y="2473795"/>
                <a:ext cx="87251" cy="892219"/>
              </a:xfrm>
              <a:prstGeom prst="downArrow">
                <a:avLst>
                  <a:gd name="adj1" fmla="val 50000"/>
                  <a:gd name="adj2" fmla="val 84689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1" name="20 Flecha abajo"/>
              <p:cNvSpPr/>
              <p:nvPr/>
            </p:nvSpPr>
            <p:spPr>
              <a:xfrm rot="19346348">
                <a:off x="3872125" y="2323848"/>
                <a:ext cx="139652" cy="940498"/>
              </a:xfrm>
              <a:prstGeom prst="downArrow">
                <a:avLst>
                  <a:gd name="adj1" fmla="val 50000"/>
                  <a:gd name="adj2" fmla="val 84689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2" name="21 Flecha abajo"/>
              <p:cNvSpPr/>
              <p:nvPr/>
            </p:nvSpPr>
            <p:spPr>
              <a:xfrm rot="18251417">
                <a:off x="4021519" y="2086640"/>
                <a:ext cx="127483" cy="777518"/>
              </a:xfrm>
              <a:prstGeom prst="downArrow">
                <a:avLst>
                  <a:gd name="adj1" fmla="val 50000"/>
                  <a:gd name="adj2" fmla="val 84689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3015152" y="2561919"/>
                <a:ext cx="1368152" cy="76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b="1" dirty="0" smtClean="0">
                    <a:solidFill>
                      <a:srgbClr val="FF0000"/>
                    </a:solidFill>
                  </a:rPr>
                  <a:t>LUZ SOLAR</a:t>
                </a:r>
                <a:endParaRPr lang="es-PE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23 Flecha derecha"/>
              <p:cNvSpPr/>
              <p:nvPr/>
            </p:nvSpPr>
            <p:spPr>
              <a:xfrm>
                <a:off x="2771800" y="3861048"/>
                <a:ext cx="937108" cy="648072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789163" y="3912098"/>
                <a:ext cx="919744" cy="545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2400" b="1" dirty="0" smtClean="0"/>
                  <a:t>CO</a:t>
                </a:r>
                <a:r>
                  <a:rPr lang="es-PE" sz="1400" b="1" dirty="0" smtClean="0"/>
                  <a:t>2</a:t>
                </a:r>
                <a:endParaRPr lang="es-PE" sz="1400" dirty="0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2237313" y="6019840"/>
                <a:ext cx="5016684" cy="436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         </a:t>
                </a:r>
                <a:r>
                  <a:rPr lang="es-PE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AGUA                   MINERALES</a:t>
                </a:r>
                <a:endParaRPr lang="es-PE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26 Flecha doblada"/>
              <p:cNvSpPr/>
              <p:nvPr/>
            </p:nvSpPr>
            <p:spPr>
              <a:xfrm rot="16200000">
                <a:off x="5036859" y="5888638"/>
                <a:ext cx="252029" cy="461664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27 Flecha doblada"/>
              <p:cNvSpPr/>
              <p:nvPr/>
            </p:nvSpPr>
            <p:spPr>
              <a:xfrm rot="16200000" flipV="1">
                <a:off x="4157954" y="5910424"/>
                <a:ext cx="252029" cy="470862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28 Flecha derecha"/>
              <p:cNvSpPr/>
              <p:nvPr/>
            </p:nvSpPr>
            <p:spPr>
              <a:xfrm rot="18934369">
                <a:off x="5041608" y="3226777"/>
                <a:ext cx="937108" cy="511521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30" name="29 Flecha derecha"/>
              <p:cNvSpPr/>
              <p:nvPr/>
            </p:nvSpPr>
            <p:spPr>
              <a:xfrm rot="1240169">
                <a:off x="5189414" y="4071758"/>
                <a:ext cx="937108" cy="511521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31" name="30 Rectángulo"/>
              <p:cNvSpPr/>
              <p:nvPr/>
            </p:nvSpPr>
            <p:spPr>
              <a:xfrm rot="19124471">
                <a:off x="5197920" y="3357779"/>
                <a:ext cx="412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b="1" dirty="0" smtClean="0"/>
                  <a:t>O</a:t>
                </a:r>
                <a:r>
                  <a:rPr lang="es-PE" sz="1100" b="1" dirty="0" smtClean="0"/>
                  <a:t>2</a:t>
                </a:r>
                <a:endParaRPr lang="es-PE" sz="1100" dirty="0"/>
              </a:p>
            </p:txBody>
          </p:sp>
          <p:sp>
            <p:nvSpPr>
              <p:cNvPr id="32" name="31 Rectángulo"/>
              <p:cNvSpPr/>
              <p:nvPr/>
            </p:nvSpPr>
            <p:spPr>
              <a:xfrm rot="1145251">
                <a:off x="5325082" y="4038606"/>
                <a:ext cx="412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b="1" dirty="0" smtClean="0"/>
                  <a:t>O</a:t>
                </a:r>
                <a:r>
                  <a:rPr lang="es-PE" sz="1100" b="1" dirty="0" smtClean="0"/>
                  <a:t>2</a:t>
                </a:r>
                <a:endParaRPr lang="es-PE" sz="1100" dirty="0"/>
              </a:p>
            </p:txBody>
          </p:sp>
        </p:grpSp>
        <p:sp>
          <p:nvSpPr>
            <p:cNvPr id="11" name="10 Rectángulo"/>
            <p:cNvSpPr/>
            <p:nvPr/>
          </p:nvSpPr>
          <p:spPr>
            <a:xfrm>
              <a:off x="94668" y="187099"/>
              <a:ext cx="8869820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b="1" dirty="0" smtClean="0">
                  <a:solidFill>
                    <a:schemeClr val="bg2"/>
                  </a:solidFill>
                </a:rPr>
                <a:t>Las plantas asimilan el CO</a:t>
              </a:r>
              <a:r>
                <a:rPr lang="es-PE" sz="1100" b="1" dirty="0" smtClean="0">
                  <a:solidFill>
                    <a:schemeClr val="bg2"/>
                  </a:solidFill>
                </a:rPr>
                <a:t>2 </a:t>
              </a:r>
              <a:r>
                <a:rPr lang="es-PE" b="1" dirty="0" smtClean="0">
                  <a:solidFill>
                    <a:schemeClr val="bg2"/>
                  </a:solidFill>
                </a:rPr>
                <a:t>del aire y el </a:t>
              </a:r>
              <a:r>
                <a:rPr lang="es-PE" b="1" dirty="0">
                  <a:solidFill>
                    <a:schemeClr val="bg2"/>
                  </a:solidFill>
                </a:rPr>
                <a:t>H</a:t>
              </a:r>
              <a:r>
                <a:rPr lang="es-PE" sz="1400" b="1" dirty="0">
                  <a:solidFill>
                    <a:schemeClr val="bg2"/>
                  </a:solidFill>
                </a:rPr>
                <a:t>2</a:t>
              </a:r>
              <a:r>
                <a:rPr lang="es-PE" b="1" dirty="0">
                  <a:solidFill>
                    <a:schemeClr val="bg2"/>
                  </a:solidFill>
                </a:rPr>
                <a:t>O</a:t>
              </a:r>
              <a:r>
                <a:rPr lang="es-PE" sz="1100" b="1" dirty="0" smtClean="0">
                  <a:solidFill>
                    <a:schemeClr val="bg2"/>
                  </a:solidFill>
                </a:rPr>
                <a:t> </a:t>
              </a:r>
              <a:r>
                <a:rPr lang="es-PE" b="1" dirty="0" smtClean="0">
                  <a:solidFill>
                    <a:schemeClr val="bg2"/>
                  </a:solidFill>
                </a:rPr>
                <a:t>del agua por acción de la energía solar, transformándolos en alimento (hidratos de carbono)  </a:t>
              </a:r>
              <a:endParaRPr lang="es-PE" dirty="0">
                <a:solidFill>
                  <a:schemeClr val="bg2"/>
                </a:solidFill>
              </a:endParaRPr>
            </a:p>
            <a:p>
              <a:r>
                <a:rPr lang="es-PE" sz="3200" b="1" dirty="0" smtClean="0">
                  <a:solidFill>
                    <a:schemeClr val="bg2"/>
                  </a:solidFill>
                </a:rPr>
                <a:t>            </a:t>
              </a:r>
              <a:endParaRPr lang="es-PE" sz="3200" dirty="0">
                <a:solidFill>
                  <a:schemeClr val="bg2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95536" y="1216792"/>
              <a:ext cx="8208912" cy="8002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PE" sz="2800" b="1" dirty="0" smtClean="0"/>
                <a:t>   6CO</a:t>
              </a:r>
              <a:r>
                <a:rPr lang="es-PE" sz="1400" b="1" dirty="0" smtClean="0"/>
                <a:t>2</a:t>
              </a:r>
              <a:r>
                <a:rPr lang="es-PE" sz="2800" b="1" dirty="0" smtClean="0"/>
                <a:t> </a:t>
              </a:r>
              <a:r>
                <a:rPr lang="es-PE" sz="2800" b="1" dirty="0"/>
                <a:t>+ </a:t>
              </a:r>
              <a:r>
                <a:rPr lang="es-PE" sz="2800" b="1" dirty="0" smtClean="0"/>
                <a:t>6H</a:t>
              </a:r>
              <a:r>
                <a:rPr lang="es-PE" sz="1400" b="1" dirty="0" smtClean="0"/>
                <a:t>2</a:t>
              </a:r>
              <a:r>
                <a:rPr lang="es-PE" sz="2800" b="1" dirty="0" smtClean="0"/>
                <a:t>O </a:t>
              </a:r>
              <a:r>
                <a:rPr lang="es-PE" sz="2800" b="1" dirty="0"/>
                <a:t>+ luz       </a:t>
              </a:r>
              <a:r>
                <a:rPr lang="es-PE" sz="2800" b="1" dirty="0" smtClean="0"/>
                <a:t>C</a:t>
              </a:r>
              <a:r>
                <a:rPr lang="es-PE" sz="1400" b="1" dirty="0" smtClean="0"/>
                <a:t>6</a:t>
              </a:r>
              <a:r>
                <a:rPr lang="es-PE" sz="2800" b="1" dirty="0" smtClean="0"/>
                <a:t>H</a:t>
              </a:r>
              <a:r>
                <a:rPr lang="es-PE" sz="1400" b="1" dirty="0" smtClean="0"/>
                <a:t>12</a:t>
              </a:r>
              <a:r>
                <a:rPr lang="es-PE" sz="2800" b="1" dirty="0" smtClean="0"/>
                <a:t>O</a:t>
              </a:r>
              <a:r>
                <a:rPr lang="es-PE" sz="1400" b="1" dirty="0" smtClean="0"/>
                <a:t>6</a:t>
              </a:r>
              <a:r>
                <a:rPr lang="es-PE" sz="2800" b="1" dirty="0" smtClean="0"/>
                <a:t> + 6O</a:t>
              </a:r>
              <a:r>
                <a:rPr lang="es-PE" sz="1400" b="1" dirty="0" smtClean="0"/>
                <a:t>2</a:t>
              </a:r>
            </a:p>
            <a:p>
              <a:r>
                <a:rPr lang="es-PE" b="1" dirty="0" smtClean="0"/>
                <a:t>                                                                    Glucosa + oxígeno</a:t>
              </a:r>
              <a:endParaRPr lang="es-PE" dirty="0"/>
            </a:p>
          </p:txBody>
        </p:sp>
        <p:sp>
          <p:nvSpPr>
            <p:cNvPr id="13" name="12 Flecha derecha"/>
            <p:cNvSpPr/>
            <p:nvPr/>
          </p:nvSpPr>
          <p:spPr>
            <a:xfrm>
              <a:off x="4772307" y="1419750"/>
              <a:ext cx="368202" cy="19715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500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5556" y="174523"/>
            <a:ext cx="79928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</a:rPr>
              <a:t>LA ATMÓSFERA TERRESTRE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98072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   La </a:t>
            </a:r>
            <a:r>
              <a:rPr lang="es-ES" sz="2400" dirty="0"/>
              <a:t>atmósfera es la capa de gases que rodea la tierra.</a:t>
            </a:r>
            <a:br>
              <a:rPr lang="es-ES" sz="2400" dirty="0"/>
            </a:br>
            <a:endParaRPr lang="es-PE" sz="24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56923"/>
              </p:ext>
            </p:extLst>
          </p:nvPr>
        </p:nvGraphicFramePr>
        <p:xfrm>
          <a:off x="575556" y="2132856"/>
          <a:ext cx="8255777" cy="41581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5178"/>
                <a:gridCol w="1944216"/>
                <a:gridCol w="3456383"/>
              </a:tblGrid>
              <a:tr h="344512">
                <a:tc>
                  <a:txBody>
                    <a:bodyPr/>
                    <a:lstStyle/>
                    <a:p>
                      <a:r>
                        <a:rPr lang="es-PE" dirty="0" smtClean="0"/>
                        <a:t>Elemento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Fórmula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Volumen de los gases</a:t>
                      </a:r>
                      <a:endParaRPr lang="es-PE" dirty="0"/>
                    </a:p>
                  </a:txBody>
                  <a:tcPr/>
                </a:tc>
              </a:tr>
              <a:tr h="344512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Nitrógeno</a:t>
                      </a:r>
                      <a:endParaRPr lang="es-P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pt-BR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s-PE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78.084 %</a:t>
                      </a:r>
                      <a:endParaRPr lang="es-P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4512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rgbClr val="0070C0"/>
                          </a:solidFill>
                        </a:rPr>
                        <a:t>Oxígeno</a:t>
                      </a:r>
                      <a:endParaRPr lang="es-P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pt-BR" sz="14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s-PE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70C0"/>
                          </a:solidFill>
                        </a:rPr>
                        <a:t>20.946 %  </a:t>
                      </a:r>
                      <a:endParaRPr lang="es-P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4512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Argón</a:t>
                      </a:r>
                      <a:endParaRPr lang="es-P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Ar</a:t>
                      </a:r>
                      <a:endParaRPr lang="es-P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0.93%</a:t>
                      </a:r>
                      <a:endParaRPr lang="es-P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4512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Dióxido de carbono</a:t>
                      </a:r>
                      <a:endParaRPr lang="es-P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</a:t>
                      </a:r>
                      <a:r>
                        <a:rPr lang="pt-BR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es-PE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0,033 % - 330 </a:t>
                      </a:r>
                      <a:r>
                        <a:rPr lang="pt-BR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ppm</a:t>
                      </a:r>
                      <a:endParaRPr lang="es-P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4512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Néon</a:t>
                      </a:r>
                      <a:endParaRPr lang="es-P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Ne</a:t>
                      </a:r>
                      <a:endParaRPr lang="es-P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18,2 </a:t>
                      </a:r>
                      <a:r>
                        <a:rPr lang="pt-BR" dirty="0" err="1" smtClean="0">
                          <a:solidFill>
                            <a:srgbClr val="7030A0"/>
                          </a:solidFill>
                        </a:rPr>
                        <a:t>ppm</a:t>
                      </a:r>
                      <a:endParaRPr lang="es-P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4512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Ozono</a:t>
                      </a:r>
                      <a:endParaRPr lang="es-P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</a:t>
                      </a:r>
                      <a:r>
                        <a:rPr lang="pt-BR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r>
                        <a:rPr lang="pt-B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es-P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11,6 </a:t>
                      </a:r>
                      <a:r>
                        <a:rPr lang="pt-BR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ppm</a:t>
                      </a:r>
                      <a:endParaRPr lang="es-PE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4512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Helio</a:t>
                      </a:r>
                      <a:endParaRPr lang="es-P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 </a:t>
                      </a:r>
                      <a:endParaRPr lang="es-P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5,24 </a:t>
                      </a:r>
                      <a:r>
                        <a:rPr lang="pt-BR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ppm</a:t>
                      </a:r>
                      <a:endParaRPr lang="es-P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4512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Kriptón</a:t>
                      </a:r>
                      <a:endParaRPr lang="es-P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Kr </a:t>
                      </a:r>
                      <a:endParaRPr lang="es-P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1,14 </a:t>
                      </a:r>
                      <a:r>
                        <a:rPr lang="pt-BR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ppm</a:t>
                      </a:r>
                      <a:endParaRPr lang="es-PE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7971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Hidrógeno</a:t>
                      </a:r>
                      <a:endParaRPr lang="es-PE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 </a:t>
                      </a:r>
                      <a:endParaRPr lang="es-PE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5,    </a:t>
                      </a:r>
                      <a:r>
                        <a:rPr lang="pt-BR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ppm</a:t>
                      </a:r>
                      <a:endParaRPr lang="es-PE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835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Vapor de agua 1 % </a:t>
                      </a:r>
                      <a:r>
                        <a:rPr lang="es-E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 </a:t>
                      </a:r>
                      <a:endParaRPr lang="es-P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</a:t>
                      </a:r>
                      <a:r>
                        <a:rPr lang="es-E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s-E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 </a:t>
                      </a:r>
                      <a:endParaRPr lang="es-P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(Variable)</a:t>
                      </a:r>
                      <a:endParaRPr lang="es-P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575556" y="1462437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C91D"/>
                </a:solidFill>
              </a:rPr>
              <a:t>Composición de la Atmósfera</a:t>
            </a:r>
            <a:endParaRPr lang="es-PE" b="1" dirty="0">
              <a:solidFill>
                <a:srgbClr val="FFC9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5556" y="174523"/>
            <a:ext cx="79928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4">
                    <a:lumMod val="50000"/>
                  </a:schemeClr>
                </a:solidFill>
              </a:rPr>
              <a:t>LAS CAPAS ATMOSFÉRICAS</a:t>
            </a:r>
          </a:p>
        </p:txBody>
      </p:sp>
      <p:pic>
        <p:nvPicPr>
          <p:cNvPr id="18434" name="Picture 2" descr="http://www.ieslamadraza.com/elena/websociales/geographyandhistory1ESO/climate1/atm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7262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ttp://aprenderunpoco.files.wordpress.com/2009/06/capas_atmosf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6" y="1181809"/>
            <a:ext cx="49428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0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5556" y="174523"/>
            <a:ext cx="79928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4">
                    <a:lumMod val="50000"/>
                  </a:schemeClr>
                </a:solidFill>
              </a:rPr>
              <a:t>LAS REGIONES ATMOSFÉRICAS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44314" y="951985"/>
            <a:ext cx="685567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Es la región donde  se  encuentra  la  mayor  parte  del  ozono </a:t>
            </a:r>
            <a:r>
              <a:rPr lang="es-ES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(O</a:t>
            </a:r>
            <a:r>
              <a:rPr lang="es-E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3</a:t>
            </a:r>
            <a:r>
              <a:rPr lang="es-ES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).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Se ubica en la parte baja de la estratosfera, entre  los 15 y los 32 Km. Esta región nos protege de la radiación ultravioleta del sol.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71193" y="2420888"/>
            <a:ext cx="71287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Es la región que se encuentra ionizada por el bombardeo 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de la radiación solar y corresponde aproximadamente a la termosfera, actuando como protectora de los vientos solares.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5941" y="4056952"/>
            <a:ext cx="23070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rgbClr val="FFC91D"/>
                </a:solidFill>
              </a:rPr>
              <a:t>MAGNETÓSFERA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22983" y="3857667"/>
            <a:ext cx="59548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Región exterior a la atmósfera, donde el campo magnético de la tierra actúa como protector de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los vientos solares.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7109" y="5563658"/>
            <a:ext cx="30963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CAPAS </a:t>
            </a:r>
            <a:r>
              <a:rPr lang="es-ES" b="1" dirty="0" smtClean="0">
                <a:solidFill>
                  <a:schemeClr val="bg1"/>
                </a:solidFill>
              </a:rPr>
              <a:t>DE AIRGLOW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63888" y="5142383"/>
            <a:ext cx="508065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Es la capa situada cerca de la mesosfera, que se caracteriza por su luminiscencia nocturna, causada por la luz solar o por los rayos cósmicos. </a:t>
            </a:r>
            <a:endParaRPr lang="es-P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5123" y="1213632"/>
            <a:ext cx="19591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OZONÓSFERA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4739" y="2759246"/>
            <a:ext cx="15664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IONÓFERA</a:t>
            </a:r>
          </a:p>
        </p:txBody>
      </p:sp>
    </p:spTree>
    <p:extLst>
      <p:ext uri="{BB962C8B-B14F-4D97-AF65-F5344CB8AC3E}">
        <p14:creationId xmlns:p14="http://schemas.microsoft.com/office/powerpoint/2010/main" val="3202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7126" y="120484"/>
            <a:ext cx="88569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PROPIEDADES DE LA ATMÓSFERA </a:t>
            </a:r>
            <a:r>
              <a:rPr lang="es-ES" sz="2400" b="1" dirty="0" smtClean="0">
                <a:solidFill>
                  <a:schemeClr val="bg1"/>
                </a:solidFill>
              </a:rPr>
              <a:t>TERRESTRE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4222" y="692696"/>
            <a:ext cx="56880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La atmósfera protege a la biosfera de la</a:t>
            </a:r>
            <a:r>
              <a:rPr lang="es-ES" b="1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s-ES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radiación</a:t>
            </a:r>
            <a:r>
              <a:rPr lang="es-ES" dirty="0" smtClean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s-ES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solar ultravioleta </a:t>
            </a:r>
            <a:r>
              <a:rPr lang="es-ES" dirty="0" smtClean="0">
                <a:latin typeface="Verdana" pitchFamily="34" charset="0"/>
                <a:cs typeface="Times New Roman" pitchFamily="18" charset="0"/>
              </a:rPr>
              <a:t>y mantiene una temperatura global promedio de </a:t>
            </a:r>
            <a:r>
              <a:rPr lang="es-ES" b="1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15,5º C,</a:t>
            </a:r>
            <a:r>
              <a:rPr lang="es-ES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ES" dirty="0" smtClean="0">
                <a:latin typeface="Verdana" pitchFamily="34" charset="0"/>
                <a:cs typeface="Times New Roman" pitchFamily="18" charset="0"/>
              </a:rPr>
              <a:t>apta para el desarrollo de los seres vivos.</a:t>
            </a:r>
          </a:p>
          <a:p>
            <a:endParaRPr lang="es-ES" dirty="0" smtClean="0">
              <a:latin typeface="Arial" charset="0"/>
            </a:endParaRPr>
          </a:p>
          <a:p>
            <a:pPr eaLnBrk="0" hangingPunct="0"/>
            <a:r>
              <a:rPr lang="es-ES" dirty="0" smtClean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La atmósfera reduce las diferencias de temperatura entre el día y la noche.</a:t>
            </a:r>
          </a:p>
          <a:p>
            <a:pPr eaLnBrk="0" hangingPunct="0"/>
            <a:endParaRPr lang="es-ES" dirty="0" smtClean="0">
              <a:solidFill>
                <a:srgbClr val="FFC000"/>
              </a:solidFill>
              <a:latin typeface="Arial" charset="0"/>
            </a:endParaRPr>
          </a:p>
          <a:p>
            <a:pPr eaLnBrk="0" hangingPunct="0"/>
            <a:r>
              <a:rPr lang="es-ES" dirty="0" smtClean="0">
                <a:latin typeface="Verdana" pitchFamily="34" charset="0"/>
                <a:cs typeface="Times New Roman" pitchFamily="18" charset="0"/>
              </a:rPr>
              <a:t>La temperatura es distinta en cada capa de la atmósfera.</a:t>
            </a:r>
          </a:p>
          <a:p>
            <a:pPr eaLnBrk="0" hangingPunct="0"/>
            <a:endParaRPr lang="es-ES" dirty="0" smtClean="0">
              <a:latin typeface="Arial" charset="0"/>
            </a:endParaRPr>
          </a:p>
          <a:p>
            <a:pPr eaLnBrk="0" hangingPunct="0"/>
            <a:r>
              <a:rPr lang="es-ES" dirty="0" smtClean="0">
                <a:solidFill>
                  <a:srgbClr val="FFC91D"/>
                </a:solidFill>
                <a:latin typeface="Verdana" pitchFamily="34" charset="0"/>
                <a:cs typeface="Times New Roman" pitchFamily="18" charset="0"/>
              </a:rPr>
              <a:t>El 75% de la atmósfera se encuentra concentrada en los primeros 12 Km. de altura: en la troposfera. </a:t>
            </a:r>
          </a:p>
        </p:txBody>
      </p:sp>
      <p:pic>
        <p:nvPicPr>
          <p:cNvPr id="13" name="Picture 3" descr="http://www.encolombia.com/medioambiente/Atmos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82" y="1052736"/>
            <a:ext cx="3107300" cy="34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89820" y="4869160"/>
            <a:ext cx="8763037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s-ES" dirty="0" smtClean="0">
                <a:latin typeface="Verdana" pitchFamily="34" charset="0"/>
                <a:cs typeface="Times New Roman" pitchFamily="18" charset="0"/>
              </a:rPr>
              <a:t>La atmósfera, desde la etapa del desarrollo industrial se ha ido convirtiendo en un gran laboratorio de reacciones biogeoquímicas, donde se dan una serie de procesos biológicos, físicos, químicos y ambientales en evolución permanente, que comprometen el uso sostenible de los recursos naturales del planeta.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7126" y="120484"/>
            <a:ext cx="885698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LOS CICLOS BIOGEOQUÍMICOS EN LA ATMÓSFERA TERRESTRE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7126" y="988195"/>
            <a:ext cx="53029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atmósfera </a:t>
            </a:r>
            <a:r>
              <a:rPr lang="es-ES" dirty="0" smtClean="0"/>
              <a:t>es importante, </a:t>
            </a:r>
            <a:r>
              <a:rPr lang="es-ES" dirty="0"/>
              <a:t>porque en allí </a:t>
            </a:r>
            <a:endParaRPr lang="es-ES" dirty="0" smtClean="0"/>
          </a:p>
          <a:p>
            <a:r>
              <a:rPr lang="es-ES" dirty="0" smtClean="0"/>
              <a:t>se </a:t>
            </a:r>
            <a:r>
              <a:rPr lang="es-ES" dirty="0">
                <a:solidFill>
                  <a:srgbClr val="FFC000"/>
                </a:solidFill>
              </a:rPr>
              <a:t>realizan una serie de procesos físicos, químicos y biológicos</a:t>
            </a:r>
            <a:r>
              <a:rPr lang="es-ES" dirty="0"/>
              <a:t>, que son fundamentales para mantener las condiciones básicas para preservar la vida </a:t>
            </a:r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el planeta.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La </a:t>
            </a:r>
            <a:r>
              <a:rPr lang="es-ES" dirty="0"/>
              <a:t>industria</a:t>
            </a:r>
            <a:r>
              <a:rPr lang="es-ES" dirty="0">
                <a:solidFill>
                  <a:srgbClr val="FFC000"/>
                </a:solidFill>
              </a:rPr>
              <a:t>, con el uso intensivo de combustibles fósiles </a:t>
            </a:r>
            <a:r>
              <a:rPr lang="es-ES" dirty="0"/>
              <a:t>y la intervención </a:t>
            </a:r>
            <a:endParaRPr lang="es-ES" dirty="0" smtClean="0"/>
          </a:p>
          <a:p>
            <a:r>
              <a:rPr lang="es-ES" dirty="0" smtClean="0"/>
              <a:t>del </a:t>
            </a:r>
            <a:r>
              <a:rPr lang="es-ES" dirty="0"/>
              <a:t>hombre en el ambiente</a:t>
            </a:r>
            <a:r>
              <a:rPr lang="es-ES" dirty="0">
                <a:solidFill>
                  <a:srgbClr val="FFC000"/>
                </a:solidFill>
              </a:rPr>
              <a:t>, están modificando el balance de los ciclos biogeoquímicos en la atmósfera</a:t>
            </a:r>
            <a:r>
              <a:rPr lang="es-ES" dirty="0"/>
              <a:t>, que causan fenómenos de envergadura global, como </a:t>
            </a:r>
            <a:r>
              <a:rPr lang="es-ES" dirty="0">
                <a:solidFill>
                  <a:srgbClr val="FFC000"/>
                </a:solidFill>
              </a:rPr>
              <a:t>el cambio climático</a:t>
            </a:r>
            <a:r>
              <a:rPr lang="es-ES" dirty="0" smtClean="0">
                <a:solidFill>
                  <a:srgbClr val="FFC000"/>
                </a:solidFill>
              </a:rPr>
              <a:t>.</a:t>
            </a:r>
          </a:p>
          <a:p>
            <a:endParaRPr lang="es-ES" dirty="0" smtClean="0">
              <a:solidFill>
                <a:srgbClr val="FFC000"/>
              </a:solidFill>
            </a:endParaRPr>
          </a:p>
          <a:p>
            <a:r>
              <a:rPr lang="es-ES" dirty="0" smtClean="0"/>
              <a:t>Estas </a:t>
            </a:r>
            <a:r>
              <a:rPr lang="es-ES" dirty="0"/>
              <a:t>intervenciones se dan, a través de los sistemas productivos modernos, </a:t>
            </a:r>
            <a:r>
              <a:rPr lang="es-ES" dirty="0">
                <a:solidFill>
                  <a:srgbClr val="FFC000"/>
                </a:solidFill>
              </a:rPr>
              <a:t>que emplean tecnologías, con uso intensivo de energía e insumos que contaminan el ambiente, a través de</a:t>
            </a:r>
            <a:r>
              <a:rPr lang="es-ES" dirty="0" smtClean="0">
                <a:solidFill>
                  <a:srgbClr val="FFC000"/>
                </a:solidFill>
              </a:rPr>
              <a:t>: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2055" name="Picture 7" descr="http://images.lainformacion.com/cms/la-nasa-lanzara-un-observatorio-para-estudiar-el-dioxido-de-carbono-en-la-atmosfera/2009_4_3_1JtrfXjM8J5UzTO2vLSHv.jpg?width=642&amp;height=482&amp;type=height&amp;id=hIWTdOcvpzNymYoGSj1oY2&amp;time=1238720562&amp;project=lainformac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34" y="1089585"/>
            <a:ext cx="3272124" cy="23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ecoaldeas.bligoo.com/media/users/21/1098061/images/public/289178/kevin_es_gay.jpg?v=1340747450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3008198" cy="32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7126" y="120484"/>
            <a:ext cx="885698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El incremento de las emisiones de gases</a:t>
            </a:r>
            <a:br>
              <a:rPr lang="es-ES" sz="2400" b="1" dirty="0">
                <a:solidFill>
                  <a:schemeClr val="bg1"/>
                </a:solidFill>
              </a:rPr>
            </a:br>
            <a:r>
              <a:rPr lang="es-ES" sz="2400" b="1" dirty="0">
                <a:solidFill>
                  <a:schemeClr val="bg1"/>
                </a:solidFill>
              </a:rPr>
              <a:t>efecto </a:t>
            </a:r>
            <a:r>
              <a:rPr lang="es-ES" sz="2400" b="1" dirty="0" smtClean="0">
                <a:solidFill>
                  <a:schemeClr val="bg1"/>
                </a:solidFill>
              </a:rPr>
              <a:t>invernadero (G.E.I.)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3067" y="1556792"/>
            <a:ext cx="4810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Los gases efecto invernadero </a:t>
            </a:r>
            <a:r>
              <a:rPr lang="es-ES" b="1" dirty="0" smtClean="0"/>
              <a:t>son: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(CH</a:t>
            </a:r>
            <a:r>
              <a:rPr lang="es-ES" sz="1400" dirty="0">
                <a:solidFill>
                  <a:srgbClr val="FF0000"/>
                </a:solidFill>
              </a:rPr>
              <a:t>4</a:t>
            </a:r>
            <a:r>
              <a:rPr lang="es-ES" dirty="0" smtClean="0">
                <a:solidFill>
                  <a:srgbClr val="FF0000"/>
                </a:solidFill>
              </a:rPr>
              <a:t>) </a:t>
            </a:r>
            <a:r>
              <a:rPr lang="es-ES" dirty="0" smtClean="0"/>
              <a:t>metano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(CO</a:t>
            </a:r>
            <a:r>
              <a:rPr lang="es-ES" sz="1400" dirty="0" smtClean="0">
                <a:solidFill>
                  <a:srgbClr val="FF0000"/>
                </a:solidFill>
              </a:rPr>
              <a:t>2</a:t>
            </a:r>
            <a:r>
              <a:rPr lang="es-ES" dirty="0" smtClean="0">
                <a:solidFill>
                  <a:srgbClr val="FF0000"/>
                </a:solidFill>
              </a:rPr>
              <a:t>) </a:t>
            </a:r>
            <a:r>
              <a:rPr lang="es-ES" dirty="0"/>
              <a:t>dióxido de </a:t>
            </a:r>
            <a:r>
              <a:rPr lang="es-ES" dirty="0" smtClean="0"/>
              <a:t>carbono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(NO</a:t>
            </a:r>
            <a:r>
              <a:rPr lang="es-ES" sz="1400" dirty="0" smtClean="0">
                <a:solidFill>
                  <a:srgbClr val="FF0000"/>
                </a:solidFill>
              </a:rPr>
              <a:t>2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smtClean="0"/>
              <a:t>dióxido </a:t>
            </a:r>
            <a:r>
              <a:rPr lang="es-ES" dirty="0"/>
              <a:t>de </a:t>
            </a:r>
            <a:r>
              <a:rPr lang="es-ES" dirty="0" smtClean="0"/>
              <a:t>nitrógeno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 (que </a:t>
            </a:r>
            <a:r>
              <a:rPr lang="es-ES" dirty="0"/>
              <a:t>son productos de la </a:t>
            </a:r>
            <a:r>
              <a:rPr lang="es-ES" dirty="0" smtClean="0"/>
              <a:t>industria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 </a:t>
            </a:r>
            <a:r>
              <a:rPr lang="es-ES" dirty="0"/>
              <a:t>y de la transporte </a:t>
            </a:r>
            <a:r>
              <a:rPr lang="es-ES" dirty="0" smtClean="0"/>
              <a:t>locomotor)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</a:rPr>
              <a:t> (</a:t>
            </a:r>
            <a:r>
              <a:rPr lang="es-ES" dirty="0">
                <a:solidFill>
                  <a:srgbClr val="FF0000"/>
                </a:solidFill>
              </a:rPr>
              <a:t>H</a:t>
            </a:r>
            <a:r>
              <a:rPr lang="es-ES" sz="1400" dirty="0">
                <a:solidFill>
                  <a:srgbClr val="FF0000"/>
                </a:solidFill>
              </a:rPr>
              <a:t>2</a:t>
            </a:r>
            <a:r>
              <a:rPr lang="es-ES" dirty="0">
                <a:solidFill>
                  <a:srgbClr val="FF0000"/>
                </a:solidFill>
              </a:rPr>
              <a:t>0</a:t>
            </a:r>
            <a:r>
              <a:rPr lang="es-ES" dirty="0" smtClean="0">
                <a:solidFill>
                  <a:srgbClr val="FF0000"/>
                </a:solidFill>
              </a:rPr>
              <a:t>) </a:t>
            </a:r>
            <a:r>
              <a:rPr lang="es-ES" dirty="0" smtClean="0"/>
              <a:t>vapor </a:t>
            </a:r>
            <a:r>
              <a:rPr lang="es-ES" dirty="0"/>
              <a:t>de agua </a:t>
            </a:r>
            <a:r>
              <a:rPr lang="es-ES" dirty="0">
                <a:solidFill>
                  <a:srgbClr val="FFFF00"/>
                </a:solidFill>
              </a:rPr>
              <a:t>	</a:t>
            </a:r>
            <a:endParaRPr lang="es-ES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</a:rPr>
              <a:t> (</a:t>
            </a:r>
            <a:r>
              <a:rPr lang="es-ES" dirty="0">
                <a:solidFill>
                  <a:srgbClr val="FF0000"/>
                </a:solidFill>
              </a:rPr>
              <a:t>O</a:t>
            </a:r>
            <a:r>
              <a:rPr lang="es-ES" sz="1400" dirty="0">
                <a:solidFill>
                  <a:srgbClr val="FF0000"/>
                </a:solidFill>
              </a:rPr>
              <a:t>3</a:t>
            </a:r>
            <a:r>
              <a:rPr lang="es-ES" dirty="0" smtClean="0">
                <a:solidFill>
                  <a:srgbClr val="FF0000"/>
                </a:solidFill>
              </a:rPr>
              <a:t>) </a:t>
            </a:r>
            <a:r>
              <a:rPr lang="es-ES" dirty="0" smtClean="0"/>
              <a:t>ozono troposférico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Los </a:t>
            </a:r>
            <a:r>
              <a:rPr lang="es-ES" dirty="0" err="1" smtClean="0"/>
              <a:t>propelentes</a:t>
            </a:r>
            <a:r>
              <a:rPr lang="es-ES" dirty="0" smtClean="0"/>
              <a:t> </a:t>
            </a:r>
            <a:r>
              <a:rPr lang="es-ES" dirty="0"/>
              <a:t>industriales: </a:t>
            </a:r>
            <a:endParaRPr lang="es-E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</a:rPr>
              <a:t>(CFC</a:t>
            </a:r>
            <a:r>
              <a:rPr lang="es-ES" dirty="0" smtClean="0">
                <a:solidFill>
                  <a:srgbClr val="FF0000"/>
                </a:solidFill>
              </a:rPr>
              <a:t>) </a:t>
            </a:r>
            <a:r>
              <a:rPr lang="es-ES" dirty="0" err="1" smtClean="0"/>
              <a:t>clorofluorurocarbonados</a:t>
            </a:r>
            <a:endParaRPr lang="es-E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</a:rPr>
              <a:t>(HFC</a:t>
            </a:r>
            <a:r>
              <a:rPr lang="es-ES" dirty="0" smtClean="0">
                <a:solidFill>
                  <a:srgbClr val="FF0000"/>
                </a:solidFill>
              </a:rPr>
              <a:t>) </a:t>
            </a:r>
            <a:r>
              <a:rPr lang="es-ES" dirty="0" err="1" smtClean="0"/>
              <a:t>hidroflorurocarbonados</a:t>
            </a:r>
            <a:r>
              <a:rPr lang="es-ES" dirty="0" smtClean="0"/>
              <a:t> 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</a:rPr>
              <a:t>(</a:t>
            </a:r>
            <a:r>
              <a:rPr lang="es-ES" dirty="0">
                <a:solidFill>
                  <a:srgbClr val="FF0000"/>
                </a:solidFill>
              </a:rPr>
              <a:t>SF</a:t>
            </a:r>
            <a:r>
              <a:rPr lang="es-ES" sz="1400" dirty="0">
                <a:solidFill>
                  <a:srgbClr val="FF0000"/>
                </a:solidFill>
              </a:rPr>
              <a:t>6</a:t>
            </a:r>
            <a:r>
              <a:rPr lang="es-ES" dirty="0">
                <a:solidFill>
                  <a:srgbClr val="FF0000"/>
                </a:solidFill>
              </a:rPr>
              <a:t>) </a:t>
            </a:r>
            <a:r>
              <a:rPr lang="es-ES" dirty="0" err="1" smtClean="0"/>
              <a:t>hexafluoruro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smtClean="0"/>
              <a:t>azufre. </a:t>
            </a:r>
            <a:endParaRPr lang="es-E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www.grupoplatazacatecas.com/wp-content/uploads/2012/11/efecto-invernader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51" y="4293096"/>
            <a:ext cx="4006900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.torresdeteletrabajo.com/wp-content/uploads/2012/07/teletrabajo-reducir-emisiones-de-gas-de-efecto-invernadero-480x33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51" y="1268760"/>
            <a:ext cx="4009334" cy="27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9890" y="1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277126" y="120484"/>
            <a:ext cx="885698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El incremento de las emisiones de gases</a:t>
            </a:r>
            <a:br>
              <a:rPr lang="es-ES" sz="2400" b="1" dirty="0">
                <a:solidFill>
                  <a:schemeClr val="bg1"/>
                </a:solidFill>
              </a:rPr>
            </a:br>
            <a:r>
              <a:rPr lang="es-ES" sz="2400" b="1" dirty="0">
                <a:solidFill>
                  <a:schemeClr val="bg1"/>
                </a:solidFill>
              </a:rPr>
              <a:t>efecto invernadero</a:t>
            </a:r>
          </a:p>
        </p:txBody>
      </p:sp>
      <p:pic>
        <p:nvPicPr>
          <p:cNvPr id="7" name="Picture 2" descr="http://kmbioclimatico.files.wordpress.com/2008/05/efecto20invernad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" y="1124744"/>
            <a:ext cx="8708190" cy="56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7126" y="120484"/>
            <a:ext cx="88569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EL INCREMENTO DE LA LLUVIA ÁCIDA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3528" y="76470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Causada por los compuestos del nitrógeno</a:t>
            </a:r>
            <a:r>
              <a:rPr lang="es-ES" b="1" dirty="0" smtClean="0"/>
              <a:t>: </a:t>
            </a:r>
            <a:r>
              <a:rPr lang="es-ES" b="1" dirty="0" smtClean="0">
                <a:solidFill>
                  <a:srgbClr val="FF0000"/>
                </a:solidFill>
              </a:rPr>
              <a:t>N0 </a:t>
            </a:r>
            <a:r>
              <a:rPr lang="es-ES" dirty="0"/>
              <a:t>(óxido de nitrógeno), </a:t>
            </a:r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N0</a:t>
            </a:r>
            <a:r>
              <a:rPr lang="es-ES" sz="1400" b="1" dirty="0" smtClean="0">
                <a:solidFill>
                  <a:srgbClr val="FF0000"/>
                </a:solidFill>
              </a:rPr>
              <a:t>2</a:t>
            </a:r>
            <a:r>
              <a:rPr lang="es-ES" dirty="0" smtClean="0"/>
              <a:t> </a:t>
            </a:r>
            <a:r>
              <a:rPr lang="es-ES" dirty="0"/>
              <a:t>(dióxido de nitrógeno); </a:t>
            </a:r>
            <a:r>
              <a:rPr lang="es-ES" b="1" dirty="0" smtClean="0">
                <a:solidFill>
                  <a:srgbClr val="FF0000"/>
                </a:solidFill>
              </a:rPr>
              <a:t>S</a:t>
            </a:r>
            <a:r>
              <a:rPr lang="es-ES" sz="1400" b="1" dirty="0" smtClean="0">
                <a:solidFill>
                  <a:srgbClr val="FF0000"/>
                </a:solidFill>
              </a:rPr>
              <a:t>2</a:t>
            </a:r>
            <a:r>
              <a:rPr lang="es-ES" b="1" dirty="0" smtClean="0">
                <a:solidFill>
                  <a:srgbClr val="FF0000"/>
                </a:solidFill>
              </a:rPr>
              <a:t>O</a:t>
            </a:r>
            <a:r>
              <a:rPr lang="es-ES" dirty="0" smtClean="0"/>
              <a:t> </a:t>
            </a:r>
            <a:r>
              <a:rPr lang="es-ES" dirty="0"/>
              <a:t>(dióxido de azufre), </a:t>
            </a:r>
            <a:r>
              <a:rPr lang="es-ES" b="1" dirty="0" smtClean="0">
                <a:solidFill>
                  <a:srgbClr val="FF0000"/>
                </a:solidFill>
              </a:rPr>
              <a:t>SO</a:t>
            </a:r>
            <a:r>
              <a:rPr lang="es-ES" sz="1400" b="1" dirty="0" smtClean="0">
                <a:solidFill>
                  <a:srgbClr val="FF0000"/>
                </a:solidFill>
              </a:rPr>
              <a:t>3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/>
              <a:t>(trióxido de azufre) y </a:t>
            </a:r>
            <a:r>
              <a:rPr lang="es-ES" dirty="0" smtClean="0"/>
              <a:t>el </a:t>
            </a:r>
            <a:r>
              <a:rPr lang="es-ES" b="1" dirty="0" smtClean="0">
                <a:solidFill>
                  <a:srgbClr val="FF0000"/>
                </a:solidFill>
              </a:rPr>
              <a:t>CO</a:t>
            </a:r>
            <a:r>
              <a:rPr lang="es-ES" sz="1400" b="1" dirty="0" smtClean="0">
                <a:solidFill>
                  <a:srgbClr val="FF0000"/>
                </a:solidFill>
              </a:rPr>
              <a:t>2</a:t>
            </a:r>
            <a:r>
              <a:rPr lang="es-ES" dirty="0" smtClean="0"/>
              <a:t> </a:t>
            </a:r>
            <a:r>
              <a:rPr lang="es-ES" dirty="0"/>
              <a:t>(dióxido de carbono), </a:t>
            </a:r>
            <a:endParaRPr lang="es-PE" dirty="0"/>
          </a:p>
        </p:txBody>
      </p:sp>
      <p:pic>
        <p:nvPicPr>
          <p:cNvPr id="4100" name="Picture 4" descr="http://1.bp.blogspot.com/_GHsTNnO9Mng/TOp8NUnHZXI/AAAAAAAAAcg/6MJ8gS4VhTs/s1600/contaminacion-del-aire-lluvia-acida%255B1%255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5925840" cy="42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7126" y="1842790"/>
            <a:ext cx="27106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producidos por la emisión de gases que provienen de la industria, transporte, </a:t>
            </a:r>
            <a:r>
              <a:rPr lang="es-ES" dirty="0" smtClean="0"/>
              <a:t>generadores </a:t>
            </a:r>
            <a:r>
              <a:rPr lang="es-ES" dirty="0"/>
              <a:t>de energía eléctrica </a:t>
            </a:r>
            <a:r>
              <a:rPr lang="es-ES" dirty="0" smtClean="0"/>
              <a:t>que utilizan </a:t>
            </a:r>
            <a:r>
              <a:rPr lang="es-ES" dirty="0"/>
              <a:t>combustibles fósiles, la quema de desechos agrícolas, incendios forestales; producen la lluvia ácida (garúas y lloviznas que contienen alto índice de acidez),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262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7126" y="120484"/>
            <a:ext cx="88569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EL INCREMENTO DE LA LLUVIA ÁCIDA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7555" y="743215"/>
            <a:ext cx="872951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que </a:t>
            </a:r>
            <a:r>
              <a:rPr lang="es-ES" sz="2000" dirty="0"/>
              <a:t>afecta los </a:t>
            </a:r>
            <a:r>
              <a:rPr lang="es-ES" sz="2000" dirty="0">
                <a:solidFill>
                  <a:srgbClr val="FFC91D"/>
                </a:solidFill>
              </a:rPr>
              <a:t>ecosistemas agrícolas y forestales</a:t>
            </a:r>
            <a:r>
              <a:rPr lang="es-ES" sz="2000" dirty="0"/>
              <a:t>, los ecosistemas acuáticos, los edificios, construcciones y </a:t>
            </a:r>
            <a:r>
              <a:rPr lang="es-ES" sz="2000" dirty="0">
                <a:solidFill>
                  <a:srgbClr val="FFC91D"/>
                </a:solidFill>
              </a:rPr>
              <a:t>monumentos arqueológicos. </a:t>
            </a:r>
            <a:endParaRPr lang="es-ES" sz="2000" dirty="0" smtClean="0">
              <a:solidFill>
                <a:srgbClr val="FFC91D"/>
              </a:solidFill>
            </a:endParaRPr>
          </a:p>
          <a:p>
            <a:r>
              <a:rPr lang="es-ES" sz="2000" dirty="0" smtClean="0"/>
              <a:t>El </a:t>
            </a:r>
            <a:r>
              <a:rPr lang="es-ES" sz="2000" dirty="0"/>
              <a:t>mecanismo de la producción de la lluvia ácida se da a través del ciclo hidrológico, por el cual, la lluvia, nieve, granizo, neblinas y </a:t>
            </a:r>
            <a:r>
              <a:rPr lang="es-ES" sz="2000" dirty="0" smtClean="0"/>
              <a:t>rocío, </a:t>
            </a:r>
            <a:r>
              <a:rPr lang="es-ES" sz="2000" dirty="0"/>
              <a:t>transportan las partículas que deponen los ácidos en </a:t>
            </a:r>
            <a:r>
              <a:rPr lang="es-ES" sz="2000" dirty="0" smtClean="0"/>
              <a:t>edificios y </a:t>
            </a:r>
            <a:r>
              <a:rPr lang="es-ES" sz="2000" dirty="0"/>
              <a:t>monumentos</a:t>
            </a:r>
            <a:r>
              <a:rPr lang="es-ES" sz="2000" dirty="0" smtClean="0"/>
              <a:t>, </a:t>
            </a:r>
            <a:r>
              <a:rPr lang="es-ES" sz="2000" dirty="0"/>
              <a:t>que </a:t>
            </a:r>
            <a:r>
              <a:rPr lang="es-ES" sz="2000" dirty="0">
                <a:solidFill>
                  <a:srgbClr val="FFC91D"/>
                </a:solidFill>
              </a:rPr>
              <a:t>destruyen y carcomen la piedra</a:t>
            </a:r>
            <a:r>
              <a:rPr lang="es-ES" sz="2000" dirty="0"/>
              <a:t>, el mármol y el cemento, además de </a:t>
            </a:r>
            <a:r>
              <a:rPr lang="es-ES" sz="2000" dirty="0">
                <a:solidFill>
                  <a:srgbClr val="FFC91D"/>
                </a:solidFill>
              </a:rPr>
              <a:t>afectar a la salud humana</a:t>
            </a:r>
            <a:r>
              <a:rPr lang="es-ES" dirty="0">
                <a:solidFill>
                  <a:srgbClr val="FFC91D"/>
                </a:solidFill>
              </a:rPr>
              <a:t>.</a:t>
            </a:r>
            <a:r>
              <a:rPr lang="es-ES" dirty="0"/>
              <a:t/>
            </a:r>
            <a:br>
              <a:rPr lang="es-ES" dirty="0"/>
            </a:br>
            <a:endParaRPr lang="es-PE" dirty="0"/>
          </a:p>
        </p:txBody>
      </p:sp>
      <p:pic>
        <p:nvPicPr>
          <p:cNvPr id="6152" name="Picture 8" descr="http://t3.gstatic.com/images?q=tbn:ANd9GcQl-_mXCIhzOblzdOzQR6XoobIIq3cvE9l6U3SlPWCaxejJR-LZh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6" y="3761865"/>
            <a:ext cx="2732191" cy="20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a contaminación del aire le pasa una cara factura a su salud. CR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39" y="3882536"/>
            <a:ext cx="3515535" cy="23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endientedemigracion.ucm.es/info/diciex/proyectos/agua/imagenes/imagenes_web/contaminacion_aerea_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1"/>
            <a:ext cx="3272532" cy="21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775" y="131636"/>
            <a:ext cx="88569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EL EFECTO INVERNADERO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1520" y="692696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vidrios o el plástico del techo del invernadero son similares a la atmósfera. Dejan pasar la luz y el calor de la radiación </a:t>
            </a:r>
            <a:r>
              <a:rPr lang="es-ES" dirty="0" smtClean="0"/>
              <a:t>solar, </a:t>
            </a:r>
            <a:r>
              <a:rPr lang="es-ES" dirty="0"/>
              <a:t>que calienta el aire de su interior y no deja escapar el calor al exterior porque </a:t>
            </a:r>
            <a:r>
              <a:rPr lang="es-ES" dirty="0" smtClean="0"/>
              <a:t> se mantiene cerrado.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CD2F"/>
                </a:solidFill>
              </a:rPr>
              <a:t>Y así </a:t>
            </a:r>
            <a:r>
              <a:rPr lang="es-ES" dirty="0">
                <a:solidFill>
                  <a:srgbClr val="FFCD2F"/>
                </a:solidFill>
              </a:rPr>
              <a:t>queda listo para realizar cultivos, que no se podrían desarrollar en un lugar frío</a:t>
            </a:r>
            <a:r>
              <a:rPr lang="es-ES" dirty="0" smtClean="0">
                <a:solidFill>
                  <a:srgbClr val="FFCD2F"/>
                </a:solidFill>
              </a:rPr>
              <a:t>.</a:t>
            </a:r>
            <a:endParaRPr lang="es-PE" dirty="0">
              <a:solidFill>
                <a:srgbClr val="FFCD2F"/>
              </a:solidFill>
            </a:endParaRPr>
          </a:p>
        </p:txBody>
      </p:sp>
      <p:pic>
        <p:nvPicPr>
          <p:cNvPr id="1026" name="Picture 2" descr="http://4.bp.blogspot.com/_5URLGSeo3Wo/Sg3wc7-1smI/AAAAAAAAAck/HNIZQid-8RM/s400/calentamien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89124"/>
            <a:ext cx="2088233" cy="27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5469" y="412249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00B0F0"/>
                </a:solidFill>
              </a:rPr>
              <a:t>Se denomina efecto invernadero al fenómeno climático, por el cual determinados gases componentes de la atmósfera terrestre, retienen parte de la energía que el suelo y el aire emiten por haber sido calentados por la radiación solar.</a:t>
            </a:r>
          </a:p>
          <a:p>
            <a:r>
              <a:rPr lang="es-ES" i="1" dirty="0">
                <a:solidFill>
                  <a:srgbClr val="C00000"/>
                </a:solidFill>
              </a:rPr>
              <a:t/>
            </a:r>
            <a:br>
              <a:rPr lang="es-ES" i="1" dirty="0">
                <a:solidFill>
                  <a:srgbClr val="C00000"/>
                </a:solidFill>
              </a:rPr>
            </a:br>
            <a:r>
              <a:rPr lang="es-ES" dirty="0"/>
              <a:t>La retención de la energía principalmente se da en la troposfera hasta los </a:t>
            </a:r>
            <a:r>
              <a:rPr lang="es-ES" dirty="0" smtClean="0"/>
              <a:t>12 </a:t>
            </a:r>
            <a:r>
              <a:rPr lang="es-ES" dirty="0"/>
              <a:t>km de altura. </a:t>
            </a:r>
            <a:endParaRPr lang="es-PE" dirty="0"/>
          </a:p>
        </p:txBody>
      </p:sp>
      <p:pic>
        <p:nvPicPr>
          <p:cNvPr id="1028" name="Picture 4" descr="http://www.jardinactual.com/recursos/imagenes/articulos/interior/N00015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7" y="762764"/>
            <a:ext cx="3938582" cy="29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23166" y="0"/>
            <a:ext cx="9144000" cy="6815196"/>
            <a:chOff x="23166" y="0"/>
            <a:chExt cx="9144000" cy="6815196"/>
          </a:xfrm>
        </p:grpSpPr>
        <p:sp>
          <p:nvSpPr>
            <p:cNvPr id="33" name="32 Rectángulo"/>
            <p:cNvSpPr/>
            <p:nvPr/>
          </p:nvSpPr>
          <p:spPr>
            <a:xfrm>
              <a:off x="23166" y="0"/>
              <a:ext cx="9144000" cy="68151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/>
                <a:t>  </a:t>
              </a:r>
              <a:endParaRPr lang="es-PE" dirty="0"/>
            </a:p>
          </p:txBody>
        </p:sp>
        <p:sp>
          <p:nvSpPr>
            <p:cNvPr id="34" name="1 Título"/>
            <p:cNvSpPr txBox="1">
              <a:spLocks/>
            </p:cNvSpPr>
            <p:nvPr/>
          </p:nvSpPr>
          <p:spPr>
            <a:xfrm>
              <a:off x="570142" y="116632"/>
              <a:ext cx="8229600" cy="57606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lIns="45720" rIns="45720" bIns="45720" anchor="b">
              <a:normAutofit fontScale="775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4500" b="1" kern="1200">
                  <a:solidFill>
                    <a:schemeClr val="accent1">
                      <a:tint val="88000"/>
                      <a:satMod val="1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PE" sz="2800" smtClean="0">
                  <a:solidFill>
                    <a:schemeClr val="tx1"/>
                  </a:solidFill>
                </a:rPr>
                <a:t>METABOLISMO DE LOS HIDRATOS DE CARBONO.</a:t>
              </a:r>
              <a:endParaRPr lang="es-PE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60720" y="907439"/>
              <a:ext cx="9083279" cy="990971"/>
              <a:chOff x="60720" y="907439"/>
              <a:chExt cx="9083279" cy="990971"/>
            </a:xfrm>
          </p:grpSpPr>
          <p:sp>
            <p:nvSpPr>
              <p:cNvPr id="36" name="35 Rectángulo"/>
              <p:cNvSpPr/>
              <p:nvPr/>
            </p:nvSpPr>
            <p:spPr>
              <a:xfrm>
                <a:off x="60720" y="907439"/>
                <a:ext cx="9083279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s-PE" sz="2400" b="1" dirty="0" smtClean="0"/>
                  <a:t>C</a:t>
                </a:r>
                <a:r>
                  <a:rPr lang="es-PE" sz="1400" b="1" dirty="0" smtClean="0"/>
                  <a:t>6</a:t>
                </a:r>
                <a:r>
                  <a:rPr lang="es-PE" sz="2400" b="1" dirty="0" smtClean="0"/>
                  <a:t>H</a:t>
                </a:r>
                <a:r>
                  <a:rPr lang="es-PE" sz="1400" b="1" dirty="0" smtClean="0"/>
                  <a:t>12</a:t>
                </a:r>
                <a:r>
                  <a:rPr lang="es-PE" sz="2400" b="1" dirty="0" smtClean="0"/>
                  <a:t>O</a:t>
                </a:r>
                <a:r>
                  <a:rPr lang="es-PE" sz="1400" b="1" dirty="0" smtClean="0"/>
                  <a:t>6</a:t>
                </a:r>
                <a:r>
                  <a:rPr lang="es-PE" sz="2400" b="1" dirty="0" smtClean="0"/>
                  <a:t> + 6O</a:t>
                </a:r>
                <a:r>
                  <a:rPr lang="es-PE" sz="1400" b="1" dirty="0" smtClean="0"/>
                  <a:t>2</a:t>
                </a:r>
                <a:r>
                  <a:rPr lang="es-PE" sz="2400" b="1" dirty="0" smtClean="0"/>
                  <a:t> +    (37°c)     6CO</a:t>
                </a:r>
                <a:r>
                  <a:rPr lang="es-PE" sz="1400" b="1" dirty="0" smtClean="0"/>
                  <a:t>2</a:t>
                </a:r>
                <a:r>
                  <a:rPr lang="es-PE" sz="2400" b="1" dirty="0"/>
                  <a:t> </a:t>
                </a:r>
                <a:r>
                  <a:rPr lang="es-PE" sz="2400" b="1" dirty="0" smtClean="0"/>
                  <a:t>+ 6H</a:t>
                </a:r>
                <a:r>
                  <a:rPr lang="es-PE" sz="1400" b="1" dirty="0" smtClean="0"/>
                  <a:t>2</a:t>
                </a:r>
                <a:r>
                  <a:rPr lang="es-PE" sz="2400" b="1" dirty="0" smtClean="0"/>
                  <a:t>O +2.874 KJ</a:t>
                </a:r>
                <a:endParaRPr lang="es-PE" sz="2400" b="1" dirty="0"/>
              </a:p>
            </p:txBody>
          </p:sp>
          <p:cxnSp>
            <p:nvCxnSpPr>
              <p:cNvPr id="37" name="36 Conector recto de flecha"/>
              <p:cNvCxnSpPr/>
              <p:nvPr/>
            </p:nvCxnSpPr>
            <p:spPr>
              <a:xfrm flipV="1">
                <a:off x="2885085" y="945836"/>
                <a:ext cx="333824" cy="36004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37 Elipse"/>
              <p:cNvSpPr/>
              <p:nvPr/>
            </p:nvSpPr>
            <p:spPr>
              <a:xfrm>
                <a:off x="2922193" y="1100931"/>
                <a:ext cx="194599" cy="1549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cxnSp>
            <p:nvCxnSpPr>
              <p:cNvPr id="39" name="38 Conector recto de flecha"/>
              <p:cNvCxnSpPr/>
              <p:nvPr/>
            </p:nvCxnSpPr>
            <p:spPr>
              <a:xfrm>
                <a:off x="4475263" y="1125856"/>
                <a:ext cx="32093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39 Rectángulo"/>
              <p:cNvSpPr/>
              <p:nvPr/>
            </p:nvSpPr>
            <p:spPr>
              <a:xfrm>
                <a:off x="179512" y="1506773"/>
                <a:ext cx="1691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b="1" dirty="0" smtClean="0">
                    <a:solidFill>
                      <a:schemeClr val="bg1"/>
                    </a:solidFill>
                  </a:rPr>
                  <a:t>GLUCOSA +</a:t>
                </a:r>
                <a:endParaRPr lang="es-P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1763688" y="1529078"/>
                <a:ext cx="16979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b="1" dirty="0" smtClean="0">
                    <a:solidFill>
                      <a:schemeClr val="bg1"/>
                    </a:solidFill>
                  </a:rPr>
                  <a:t>OXÍGENO +</a:t>
                </a:r>
                <a:endParaRPr lang="es-P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3293008" y="1517540"/>
                <a:ext cx="10550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b="1" dirty="0" smtClean="0">
                    <a:solidFill>
                      <a:schemeClr val="bg1"/>
                    </a:solidFill>
                  </a:rPr>
                  <a:t>CALOR</a:t>
                </a:r>
                <a:endParaRPr lang="es-P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4684942" y="1506773"/>
                <a:ext cx="1590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b="1" dirty="0" smtClean="0">
                    <a:solidFill>
                      <a:schemeClr val="bg1"/>
                    </a:solidFill>
                  </a:rPr>
                  <a:t>DIÓXIDO+</a:t>
                </a:r>
                <a:endParaRPr lang="es-P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275442" y="1484784"/>
                <a:ext cx="160459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b="1" dirty="0" smtClean="0">
                    <a:solidFill>
                      <a:schemeClr val="bg1"/>
                    </a:solidFill>
                  </a:rPr>
                  <a:t>AGUA</a:t>
                </a:r>
                <a:r>
                  <a:rPr lang="es-PE" b="1" dirty="0" smtClean="0"/>
                  <a:t> </a:t>
                </a:r>
                <a:r>
                  <a:rPr lang="es-PE" b="1" dirty="0" smtClean="0">
                    <a:solidFill>
                      <a:schemeClr val="bg1"/>
                    </a:solidFill>
                  </a:rPr>
                  <a:t>+</a:t>
                </a:r>
                <a:endParaRPr lang="es-P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7372466" y="1484784"/>
                <a:ext cx="1524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b="1" dirty="0" smtClean="0">
                    <a:solidFill>
                      <a:schemeClr val="bg1"/>
                    </a:solidFill>
                  </a:rPr>
                  <a:t>CALORÍAS</a:t>
                </a:r>
                <a:endParaRPr lang="es-PE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45 Conector recto de flecha"/>
              <p:cNvCxnSpPr/>
              <p:nvPr/>
            </p:nvCxnSpPr>
            <p:spPr>
              <a:xfrm>
                <a:off x="4363198" y="1713744"/>
                <a:ext cx="321744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46 Rectángulo"/>
            <p:cNvSpPr/>
            <p:nvPr/>
          </p:nvSpPr>
          <p:spPr>
            <a:xfrm>
              <a:off x="203590" y="2209050"/>
              <a:ext cx="8640960" cy="30469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PE" sz="3200" b="1" dirty="0" smtClean="0"/>
                <a:t>EL PROCESO PERMANENTE DE LA FOTOSÍNTESIS EN LAS PLANTAS NOS DOTAN DE ALIMENTOS Y OXÍGENO  Y LA OXIDACIÓN DE </a:t>
              </a:r>
            </a:p>
            <a:p>
              <a:pPr algn="ctr"/>
              <a:r>
                <a:rPr lang="es-PE" sz="3200" b="1" dirty="0" smtClean="0"/>
                <a:t>ELLOS NOS DAN CALORÍAS Y NOS MANTIENE VIVOS.</a:t>
              </a:r>
              <a:endParaRPr lang="es-PE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4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775" y="131636"/>
            <a:ext cx="88569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EL EFECTO INVERNADERO</a:t>
            </a:r>
          </a:p>
        </p:txBody>
      </p:sp>
      <p:pic>
        <p:nvPicPr>
          <p:cNvPr id="8" name="Picture 2" descr="http://e-kube.com/blog/wp-content/uploads/2012/03/efecto_invernade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7498"/>
            <a:ext cx="8643544" cy="60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775" y="131636"/>
            <a:ext cx="88569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EL EFECTO INVERNADERO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28260" y="908720"/>
            <a:ext cx="32403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sol es el generador de casi toda la energía que viene del exterior a la superficie de la tierra. Emite radiaciones de onda corta, la luz que es visible. Además, la radiación solar incluye a la radiación ultravioleta de onda con longitud menor a la visible. La radiación ultravioleta es absorbida por el ozono (</a:t>
            </a:r>
            <a:r>
              <a:rPr lang="es-ES" b="1" dirty="0">
                <a:solidFill>
                  <a:srgbClr val="FF0000"/>
                </a:solidFill>
              </a:rPr>
              <a:t>O</a:t>
            </a:r>
            <a:r>
              <a:rPr lang="es-ES" sz="1400" b="1" dirty="0">
                <a:solidFill>
                  <a:srgbClr val="FF0000"/>
                </a:solidFill>
              </a:rPr>
              <a:t>3</a:t>
            </a:r>
            <a:r>
              <a:rPr lang="es-ES" dirty="0"/>
              <a:t>) y otros gases presentes en la parte alta de la atmósfera, contribuyendo a su calentamiento</a:t>
            </a:r>
            <a:r>
              <a:rPr lang="es-ES" dirty="0" smtClean="0"/>
              <a:t>.</a:t>
            </a:r>
            <a:endParaRPr lang="es-PE" dirty="0"/>
          </a:p>
        </p:txBody>
      </p:sp>
      <p:pic>
        <p:nvPicPr>
          <p:cNvPr id="6" name="6 Imagen" descr="http://www.newsmatic.e-pol.com.ar/usr/240/2445/efecto_invernade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45" y="1196752"/>
            <a:ext cx="5399626" cy="350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8257" y="5805264"/>
            <a:ext cx="8747511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C000"/>
                </a:solidFill>
              </a:rPr>
              <a:t>La consecuencia mas grave de este fenómeno </a:t>
            </a:r>
          </a:p>
          <a:p>
            <a:pPr algn="ctr"/>
            <a:r>
              <a:rPr lang="es-ES" sz="2400" b="1" dirty="0" smtClean="0">
                <a:solidFill>
                  <a:srgbClr val="FFC000"/>
                </a:solidFill>
              </a:rPr>
              <a:t>es el cambio climático  en los ecosistemas.</a:t>
            </a:r>
            <a:endParaRPr lang="es-PE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7" y="131636"/>
            <a:ext cx="85412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EFECTOS DEL CAMBIO CLIMÁTICO EN LOS ECOSISTEMAS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937221"/>
            <a:ext cx="45339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CD2F"/>
                </a:solidFill>
              </a:rPr>
              <a:t>Las manifestaciones del cambio climático en nuestro planeta tienen efectos múltiples que afectan las condiciones de vida en los ecosistemas y la seguridad de las comunidades humanas, las plantas los animales y los microorganismos a nivel global</a:t>
            </a:r>
            <a:r>
              <a:rPr lang="es-PE" dirty="0" smtClean="0">
                <a:solidFill>
                  <a:srgbClr val="FFCD2F"/>
                </a:solidFill>
              </a:rPr>
              <a:t>.</a:t>
            </a:r>
          </a:p>
          <a:p>
            <a:endParaRPr lang="es-PE" dirty="0"/>
          </a:p>
          <a:p>
            <a:r>
              <a:rPr lang="es-PE" dirty="0"/>
              <a:t>El </a:t>
            </a:r>
            <a:r>
              <a:rPr lang="es-PE" dirty="0" smtClean="0"/>
              <a:t>Convenio </a:t>
            </a:r>
            <a:r>
              <a:rPr lang="es-PE" dirty="0"/>
              <a:t>sobre la </a:t>
            </a:r>
            <a:r>
              <a:rPr lang="es-PE" dirty="0" smtClean="0"/>
              <a:t>Diversidad </a:t>
            </a:r>
            <a:r>
              <a:rPr lang="es-PE" dirty="0"/>
              <a:t>Biológica (CDB) ratificado por </a:t>
            </a:r>
            <a:r>
              <a:rPr lang="es-PE" dirty="0" smtClean="0"/>
              <a:t>más 175 </a:t>
            </a:r>
            <a:r>
              <a:rPr lang="es-PE" dirty="0"/>
              <a:t>países en </a:t>
            </a:r>
            <a:r>
              <a:rPr lang="es-PE" dirty="0" smtClean="0"/>
              <a:t>Río </a:t>
            </a:r>
            <a:r>
              <a:rPr lang="es-PE" dirty="0"/>
              <a:t>de Janeiro en junio de 1992 establece que la </a:t>
            </a:r>
            <a:r>
              <a:rPr lang="es-PE" dirty="0" smtClean="0"/>
              <a:t>“protección </a:t>
            </a:r>
            <a:r>
              <a:rPr lang="es-PE" dirty="0"/>
              <a:t>de los ecosistemas, los hábitats naturales y el mantenimiento de las poblaciones </a:t>
            </a:r>
            <a:r>
              <a:rPr lang="es-PE" dirty="0" smtClean="0"/>
              <a:t>viables de </a:t>
            </a:r>
            <a:r>
              <a:rPr lang="es-PE" dirty="0"/>
              <a:t>especies de entornos naturales” como un compromiso universal de los pueblos</a:t>
            </a:r>
            <a:r>
              <a:rPr lang="es-PE" dirty="0" smtClean="0"/>
              <a:t>.</a:t>
            </a:r>
          </a:p>
          <a:p>
            <a:endParaRPr lang="es-PE" dirty="0"/>
          </a:p>
        </p:txBody>
      </p:sp>
      <p:pic>
        <p:nvPicPr>
          <p:cNvPr id="2050" name="Picture 2" descr="http://3.bp.blogspot.com/-D5UMHKVx1Nk/UTI5UhYyBTI/AAAAAAAAqBE/adnsDfTP5Fc/s1600/Los_ecosistemas_se_adaptan_la_sequia_mejor_de_lo_que_pensabamos_hasta_que_colapsan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46" y="991910"/>
            <a:ext cx="4175449" cy="28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_iRcUuiTzYWI/SqWiEA0D7uI/AAAAAAAAABw/cEJ2HsnU1r8/s400/CAMBI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15" y="3909509"/>
            <a:ext cx="4203779" cy="27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7" y="131636"/>
            <a:ext cx="85412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EFECTOS DEL CAMBIO CLIMÁTICO EN LOS ECOSISTEMAS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1409788"/>
            <a:ext cx="3760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Este </a:t>
            </a:r>
            <a:r>
              <a:rPr lang="es-PE" dirty="0"/>
              <a:t>Convenio define </a:t>
            </a:r>
            <a:r>
              <a:rPr lang="es-PE" dirty="0">
                <a:solidFill>
                  <a:srgbClr val="FFCD2F"/>
                </a:solidFill>
              </a:rPr>
              <a:t>al ecosistema como un complejo dinámico de comunidades vegetales, animales y microorganismos (biocenosis)y su medio no viviente </a:t>
            </a:r>
            <a:r>
              <a:rPr lang="es-PE" dirty="0" smtClean="0">
                <a:solidFill>
                  <a:srgbClr val="FFCD2F"/>
                </a:solidFill>
              </a:rPr>
              <a:t>(biotopo</a:t>
            </a:r>
            <a:r>
              <a:rPr lang="es-PE" dirty="0">
                <a:solidFill>
                  <a:srgbClr val="FFCD2F"/>
                </a:solidFill>
              </a:rPr>
              <a:t>) que interactúan como una unidad funcional</a:t>
            </a:r>
            <a:r>
              <a:rPr lang="es-PE" dirty="0" smtClean="0">
                <a:solidFill>
                  <a:srgbClr val="FFCD2F"/>
                </a:solidFill>
              </a:rPr>
              <a:t>”.</a:t>
            </a:r>
            <a:endParaRPr lang="es-PE" dirty="0">
              <a:solidFill>
                <a:srgbClr val="FFCD2F"/>
              </a:solidFill>
            </a:endParaRPr>
          </a:p>
        </p:txBody>
      </p:sp>
      <p:pic>
        <p:nvPicPr>
          <p:cNvPr id="3074" name="Picture 2" descr="http://3.bp.blogspot.com/-ZUu4fzlgCLs/UAopwXErtOI/AAAAAAAAA-w/cb7f8X4KWE4/s1600/ecosistemas5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05" y="971828"/>
            <a:ext cx="5172728" cy="34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458112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Por ello podemos afirmar que el ecosistema en un complejo completo de </a:t>
            </a:r>
            <a:r>
              <a:rPr lang="es-PE" dirty="0">
                <a:solidFill>
                  <a:srgbClr val="FFCD2F"/>
                </a:solidFill>
              </a:rPr>
              <a:t>organismos vegetales y animales que interactúan con el entorno físico y ambiental que los rodea, por medio de flujos de energía que les permite conservar a las especies y mantenerlas en </a:t>
            </a:r>
            <a:r>
              <a:rPr lang="es-PE" dirty="0" smtClean="0">
                <a:solidFill>
                  <a:srgbClr val="FFCD2F"/>
                </a:solidFill>
              </a:rPr>
              <a:t>vida, </a:t>
            </a:r>
            <a:r>
              <a:rPr lang="es-PE" dirty="0">
                <a:solidFill>
                  <a:srgbClr val="FFCD2F"/>
                </a:solidFill>
              </a:rPr>
              <a:t>a través de una estructura trófica bien determinada </a:t>
            </a:r>
            <a:r>
              <a:rPr lang="es-PE" dirty="0"/>
              <a:t>y el intercambio de insumos y materiales entre los seres vivos y los componentes abióticos que participan como en una unidad funcional.</a:t>
            </a:r>
          </a:p>
        </p:txBody>
      </p:sp>
    </p:spTree>
    <p:extLst>
      <p:ext uri="{BB962C8B-B14F-4D97-AF65-F5344CB8AC3E}">
        <p14:creationId xmlns:p14="http://schemas.microsoft.com/office/powerpoint/2010/main" val="2326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7" y="131636"/>
            <a:ext cx="85412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EL CAMBIO CLIMÁTICO Y SUS EFECTOS EN LOS ECOSISTEMAS TERESTRES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4412" y="1057620"/>
            <a:ext cx="47416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La vida de las especies vegetales y animales que se desarrollan y sostiene a los ecosistemas terrestres, acuáticos y </a:t>
            </a:r>
            <a:r>
              <a:rPr lang="es-PE" dirty="0" smtClean="0"/>
              <a:t>aéreos, que dependen </a:t>
            </a:r>
            <a:r>
              <a:rPr lang="es-PE" dirty="0"/>
              <a:t>del acceso a los </a:t>
            </a:r>
            <a:r>
              <a:rPr lang="es-PE" dirty="0" smtClean="0"/>
              <a:t>recursos </a:t>
            </a:r>
            <a:r>
              <a:rPr lang="es-PE" dirty="0"/>
              <a:t>naturales disponibles en los biomas, observándose estos tres principios básicos que aseguren la conservación de las especies cuales son</a:t>
            </a:r>
            <a:r>
              <a:rPr lang="es-PE" dirty="0" smtClean="0"/>
              <a:t>:</a:t>
            </a:r>
          </a:p>
          <a:p>
            <a:endParaRPr lang="es-PE" dirty="0"/>
          </a:p>
          <a:p>
            <a:r>
              <a:rPr lang="es-PE" dirty="0">
                <a:solidFill>
                  <a:srgbClr val="FFFF00"/>
                </a:solidFill>
              </a:rPr>
              <a:t>a.- Disponibilidad de nutrientes en las cadena tróficas que sustentan su vida</a:t>
            </a:r>
            <a:r>
              <a:rPr lang="es-PE" dirty="0" smtClean="0">
                <a:solidFill>
                  <a:srgbClr val="FFFF00"/>
                </a:solidFill>
              </a:rPr>
              <a:t>.</a:t>
            </a:r>
          </a:p>
          <a:p>
            <a:endParaRPr lang="es-PE" dirty="0">
              <a:solidFill>
                <a:srgbClr val="C00000"/>
              </a:solidFill>
            </a:endParaRPr>
          </a:p>
          <a:p>
            <a:r>
              <a:rPr lang="es-PE" dirty="0">
                <a:solidFill>
                  <a:srgbClr val="00B0F0"/>
                </a:solidFill>
              </a:rPr>
              <a:t>b.- Condiciones bióticas y abióticas para realizar su reproducción</a:t>
            </a:r>
            <a:r>
              <a:rPr lang="es-PE" dirty="0" smtClean="0">
                <a:solidFill>
                  <a:srgbClr val="00B0F0"/>
                </a:solidFill>
              </a:rPr>
              <a:t>.</a:t>
            </a:r>
          </a:p>
          <a:p>
            <a:endParaRPr lang="es-PE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PE" dirty="0">
                <a:solidFill>
                  <a:srgbClr val="D96DD1"/>
                </a:solidFill>
              </a:rPr>
              <a:t>c.- Adaptación de las especies a su hábitats y ambientes naturales donde viven en equilibrio.</a:t>
            </a:r>
          </a:p>
        </p:txBody>
      </p:sp>
      <p:pic>
        <p:nvPicPr>
          <p:cNvPr id="4098" name="Picture 2" descr="http://bibliotecadeinvestigaciones.files.wordpress.com/2011/06/factores-biotic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66815"/>
            <a:ext cx="3673895" cy="275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GA2fusa7qn0/UAQZ23Qw8-I/AAAAAAAAAyA/k5aUYq0gJPY/s1600/ecosistemas-agu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20" y="3944488"/>
            <a:ext cx="3657431" cy="26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7" y="131636"/>
            <a:ext cx="85412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A) </a:t>
            </a:r>
            <a:r>
              <a:rPr lang="es-PE" sz="2400" b="1" dirty="0"/>
              <a:t>Principales efectos del cambio climático en los ecosistemas terrestres: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251519" y="1484784"/>
            <a:ext cx="86852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a) </a:t>
            </a:r>
            <a:r>
              <a:rPr lang="es-PE" dirty="0" smtClean="0">
                <a:solidFill>
                  <a:srgbClr val="FFC91D"/>
                </a:solidFill>
              </a:rPr>
              <a:t>Aumento </a:t>
            </a:r>
            <a:r>
              <a:rPr lang="es-PE" dirty="0">
                <a:solidFill>
                  <a:srgbClr val="FFC91D"/>
                </a:solidFill>
              </a:rPr>
              <a:t>de la temperatura global en la Tierra </a:t>
            </a:r>
            <a:r>
              <a:rPr lang="es-PE" dirty="0"/>
              <a:t>y como efecto de esto, </a:t>
            </a:r>
            <a:r>
              <a:rPr lang="es-PE" dirty="0" smtClean="0"/>
              <a:t>el incremento en </a:t>
            </a:r>
            <a:r>
              <a:rPr lang="es-PE" dirty="0"/>
              <a:t>la fuerza y amplitud de los desastres naturales: </a:t>
            </a:r>
            <a:r>
              <a:rPr lang="es-PE" dirty="0">
                <a:solidFill>
                  <a:srgbClr val="FFC91D"/>
                </a:solidFill>
              </a:rPr>
              <a:t>olas de calor </a:t>
            </a:r>
            <a:r>
              <a:rPr lang="es-PE" dirty="0"/>
              <a:t>del orden de </a:t>
            </a:r>
            <a:r>
              <a:rPr lang="es-PE" dirty="0" smtClean="0"/>
              <a:t>50° </a:t>
            </a:r>
            <a:r>
              <a:rPr lang="es-PE" dirty="0"/>
              <a:t>C,</a:t>
            </a:r>
            <a:r>
              <a:rPr lang="es-PE" dirty="0">
                <a:solidFill>
                  <a:srgbClr val="C00000"/>
                </a:solidFill>
              </a:rPr>
              <a:t> </a:t>
            </a:r>
            <a:r>
              <a:rPr lang="es-PE" dirty="0" smtClean="0">
                <a:solidFill>
                  <a:srgbClr val="FFC91D"/>
                </a:solidFill>
              </a:rPr>
              <a:t>persistentes </a:t>
            </a:r>
            <a:r>
              <a:rPr lang="es-PE" dirty="0">
                <a:solidFill>
                  <a:srgbClr val="FFC91D"/>
                </a:solidFill>
              </a:rPr>
              <a:t>lluvias e inundaciones, potentes huracanes, tormentas tropicales, ciclones, </a:t>
            </a:r>
            <a:r>
              <a:rPr lang="es-PE" dirty="0" smtClean="0">
                <a:solidFill>
                  <a:srgbClr val="FFC91D"/>
                </a:solidFill>
              </a:rPr>
              <a:t>tifones </a:t>
            </a:r>
            <a:r>
              <a:rPr lang="es-PE" dirty="0">
                <a:solidFill>
                  <a:srgbClr val="FFC91D"/>
                </a:solidFill>
              </a:rPr>
              <a:t>y otros fenómenos </a:t>
            </a:r>
            <a:r>
              <a:rPr lang="es-PE" dirty="0"/>
              <a:t>meteorológicos que afectan a diversas regiones del planeta, con graves consecuencias para la población, los ecosistemas y la sobrevivencia de las especies. </a:t>
            </a:r>
            <a:endParaRPr lang="es-PE" dirty="0" smtClean="0"/>
          </a:p>
          <a:p>
            <a:endParaRPr lang="es-PE" dirty="0"/>
          </a:p>
          <a:p>
            <a:r>
              <a:rPr lang="es-PE" dirty="0" smtClean="0">
                <a:solidFill>
                  <a:srgbClr val="FF0000"/>
                </a:solidFill>
              </a:rPr>
              <a:t>b) </a:t>
            </a:r>
            <a:r>
              <a:rPr lang="es-PE" dirty="0" smtClean="0">
                <a:solidFill>
                  <a:srgbClr val="FFC91D"/>
                </a:solidFill>
              </a:rPr>
              <a:t>Cambio </a:t>
            </a:r>
            <a:r>
              <a:rPr lang="es-PE" dirty="0">
                <a:solidFill>
                  <a:srgbClr val="FFC91D"/>
                </a:solidFill>
              </a:rPr>
              <a:t>del patrón de cultivos agrícolas </a:t>
            </a:r>
            <a:r>
              <a:rPr lang="es-PE" dirty="0"/>
              <a:t>que alimentan a las poblaciones humanas y a especies animales, debido a la deficiencia en la disponibilidad de agua de riego e incremento de la temperatura. 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>
                <a:solidFill>
                  <a:srgbClr val="FF0000"/>
                </a:solidFill>
              </a:rPr>
              <a:t>c) </a:t>
            </a:r>
            <a:r>
              <a:rPr lang="es-PE" dirty="0" smtClean="0">
                <a:solidFill>
                  <a:srgbClr val="FFC91D"/>
                </a:solidFill>
              </a:rPr>
              <a:t>Incremento </a:t>
            </a:r>
            <a:r>
              <a:rPr lang="es-PE" dirty="0">
                <a:solidFill>
                  <a:srgbClr val="FFC91D"/>
                </a:solidFill>
              </a:rPr>
              <a:t>de la fotosíntesis a nivel global, </a:t>
            </a:r>
            <a:r>
              <a:rPr lang="es-PE" dirty="0"/>
              <a:t>y la necesidad de disponer de mayor volumen de insumos </a:t>
            </a:r>
            <a:r>
              <a:rPr lang="es-PE" dirty="0">
                <a:solidFill>
                  <a:srgbClr val="C00000"/>
                </a:solidFill>
              </a:rPr>
              <a:t>(C0</a:t>
            </a:r>
            <a:r>
              <a:rPr lang="es-PE" sz="1400" dirty="0">
                <a:solidFill>
                  <a:srgbClr val="C00000"/>
                </a:solidFill>
              </a:rPr>
              <a:t>2</a:t>
            </a:r>
            <a:r>
              <a:rPr lang="es-PE" dirty="0">
                <a:solidFill>
                  <a:srgbClr val="C00000"/>
                </a:solidFill>
              </a:rPr>
              <a:t>, H</a:t>
            </a:r>
            <a:r>
              <a:rPr lang="es-PE" sz="1400" dirty="0">
                <a:solidFill>
                  <a:srgbClr val="C00000"/>
                </a:solidFill>
              </a:rPr>
              <a:t>2</a:t>
            </a:r>
            <a:r>
              <a:rPr lang="es-PE" dirty="0">
                <a:solidFill>
                  <a:srgbClr val="C00000"/>
                </a:solidFill>
              </a:rPr>
              <a:t>0, 0</a:t>
            </a:r>
            <a:r>
              <a:rPr lang="es-PE" sz="1400" dirty="0">
                <a:solidFill>
                  <a:srgbClr val="C00000"/>
                </a:solidFill>
              </a:rPr>
              <a:t>2</a:t>
            </a:r>
            <a:r>
              <a:rPr lang="es-PE" dirty="0">
                <a:solidFill>
                  <a:srgbClr val="C00000"/>
                </a:solidFill>
              </a:rPr>
              <a:t>, </a:t>
            </a:r>
            <a:r>
              <a:rPr lang="es-PE" dirty="0"/>
              <a:t>minerales) requeridos por las plantas para realizar </a:t>
            </a:r>
            <a:r>
              <a:rPr lang="es-PE" dirty="0" smtClean="0"/>
              <a:t>esta </a:t>
            </a:r>
            <a:r>
              <a:rPr lang="es-PE" dirty="0"/>
              <a:t>función fundamental de consumir </a:t>
            </a:r>
            <a:r>
              <a:rPr lang="es-PE" dirty="0" smtClean="0"/>
              <a:t>más </a:t>
            </a:r>
            <a:r>
              <a:rPr lang="es-PE" dirty="0" smtClean="0">
                <a:solidFill>
                  <a:srgbClr val="C00000"/>
                </a:solidFill>
              </a:rPr>
              <a:t>C0</a:t>
            </a:r>
            <a:r>
              <a:rPr lang="es-PE" sz="1400" dirty="0" smtClean="0">
                <a:solidFill>
                  <a:srgbClr val="C00000"/>
                </a:solidFill>
              </a:rPr>
              <a:t>2</a:t>
            </a:r>
            <a:r>
              <a:rPr lang="es-PE" dirty="0" smtClean="0"/>
              <a:t> </a:t>
            </a:r>
            <a:r>
              <a:rPr lang="es-PE" dirty="0"/>
              <a:t>y producir oxígeno.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18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7" y="131636"/>
            <a:ext cx="85412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A) </a:t>
            </a:r>
            <a:r>
              <a:rPr lang="es-PE" sz="2400" b="1" dirty="0"/>
              <a:t>Principales efectos del cambio climático en los ecosistemas terrestres: </a:t>
            </a:r>
            <a:endParaRPr lang="es-PE" sz="2400" dirty="0"/>
          </a:p>
        </p:txBody>
      </p:sp>
      <p:sp>
        <p:nvSpPr>
          <p:cNvPr id="4" name="3 Rectángulo"/>
          <p:cNvSpPr/>
          <p:nvPr/>
        </p:nvSpPr>
        <p:spPr>
          <a:xfrm>
            <a:off x="236440" y="1124744"/>
            <a:ext cx="87280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d) </a:t>
            </a:r>
            <a:r>
              <a:rPr lang="es-PE" dirty="0" smtClean="0">
                <a:solidFill>
                  <a:srgbClr val="FFC91D"/>
                </a:solidFill>
              </a:rPr>
              <a:t>Destrucción </a:t>
            </a:r>
            <a:r>
              <a:rPr lang="es-PE" dirty="0">
                <a:solidFill>
                  <a:srgbClr val="FFC91D"/>
                </a:solidFill>
              </a:rPr>
              <a:t>de los bosques y pérdida de otros sumideros </a:t>
            </a:r>
            <a:r>
              <a:rPr lang="es-PE" dirty="0" smtClean="0">
                <a:solidFill>
                  <a:srgbClr val="FFC91D"/>
                </a:solidFill>
              </a:rPr>
              <a:t>de carbono</a:t>
            </a:r>
            <a:r>
              <a:rPr lang="es-PE" dirty="0">
                <a:solidFill>
                  <a:srgbClr val="FFC91D"/>
                </a:solidFill>
              </a:rPr>
              <a:t>, </a:t>
            </a:r>
            <a:r>
              <a:rPr lang="es-PE" dirty="0"/>
              <a:t>que son depósitos naturales, que permiten absorber, almacenar y conservar el carbono de la atmósfera. La fotosíntesis es el principal mecanismo que tienen las plantas en los ecosistemas terrestres y las algas y el plancton en los ecosistemas acuáticos para el secuestro o retiro del carbono atmosférico, causante principal del calentamiento global. Los bosques tropicales y los bosques boreales en los ecosistemas terrestres, y los océanos en los ecosistemas acuáticos son los principales sumideros de carbono. </a:t>
            </a:r>
            <a:r>
              <a:rPr lang="es-PE" dirty="0">
                <a:solidFill>
                  <a:srgbClr val="FFC91D"/>
                </a:solidFill>
              </a:rPr>
              <a:t>Los bosques almacenan el 40% del carbono total de los ecosistemas terrestres; el 34% está almacenado en las pasturas y el 17% en los cultivos </a:t>
            </a:r>
            <a:r>
              <a:rPr lang="es-PE" dirty="0" smtClean="0">
                <a:solidFill>
                  <a:srgbClr val="FFC91D"/>
                </a:solidFill>
              </a:rPr>
              <a:t>agrícolas</a:t>
            </a:r>
            <a:r>
              <a:rPr lang="es-PE" dirty="0">
                <a:solidFill>
                  <a:srgbClr val="FFC91D"/>
                </a:solidFill>
              </a:rPr>
              <a:t>. </a:t>
            </a:r>
            <a:endParaRPr lang="es-PE" dirty="0" smtClean="0">
              <a:solidFill>
                <a:srgbClr val="FFC91D"/>
              </a:solidFill>
            </a:endParaRPr>
          </a:p>
          <a:p>
            <a:r>
              <a:rPr lang="es-PE" dirty="0" smtClean="0">
                <a:solidFill>
                  <a:srgbClr val="FFC91D"/>
                </a:solidFill>
              </a:rPr>
              <a:t>En </a:t>
            </a:r>
            <a:r>
              <a:rPr lang="es-PE" dirty="0">
                <a:solidFill>
                  <a:srgbClr val="FFC91D"/>
                </a:solidFill>
              </a:rPr>
              <a:t>los trópicos, el carbono está más localizado en la vegetación</a:t>
            </a:r>
            <a:r>
              <a:rPr lang="es-PE" dirty="0"/>
              <a:t>. En los bosques boreales hay más carbono en el suelo. El carbono en el humus es de mayor interés, dado que es la fracción de la materia orgánica, que está transformada y </a:t>
            </a:r>
            <a:r>
              <a:rPr lang="es-PE" dirty="0" smtClean="0"/>
              <a:t>estabilizada</a:t>
            </a:r>
            <a:r>
              <a:rPr lang="es-PE" dirty="0"/>
              <a:t>. </a:t>
            </a:r>
            <a:endParaRPr lang="es-PE" dirty="0" smtClean="0"/>
          </a:p>
          <a:p>
            <a:r>
              <a:rPr lang="es-PE" dirty="0" smtClean="0"/>
              <a:t>Los </a:t>
            </a:r>
            <a:r>
              <a:rPr lang="es-PE" dirty="0"/>
              <a:t>productos maderables son un mecanismo para secuestrar y almacenar carbono, pero su estabilidad depende del uso: papel, cartón leña, madera </a:t>
            </a:r>
            <a:r>
              <a:rPr lang="es-PE" dirty="0" smtClean="0"/>
              <a:t>de construcción, muebles </a:t>
            </a:r>
            <a:r>
              <a:rPr lang="es-PE" dirty="0"/>
              <a:t>y del período de tiempo de su vida media.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858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7" y="131636"/>
            <a:ext cx="85412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A) </a:t>
            </a:r>
            <a:r>
              <a:rPr lang="es-PE" sz="2400" b="1" dirty="0"/>
              <a:t>Principales efectos del cambio climático en los ecosistemas terrestres: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107504" y="992783"/>
            <a:ext cx="51736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e) </a:t>
            </a:r>
            <a:r>
              <a:rPr lang="es-PE" dirty="0" smtClean="0">
                <a:solidFill>
                  <a:srgbClr val="FFC91D"/>
                </a:solidFill>
              </a:rPr>
              <a:t>Disminución </a:t>
            </a:r>
            <a:r>
              <a:rPr lang="es-PE" dirty="0">
                <a:solidFill>
                  <a:srgbClr val="FFC91D"/>
                </a:solidFill>
              </a:rPr>
              <a:t>de la disponibilidad de agua</a:t>
            </a:r>
            <a:r>
              <a:rPr lang="es-PE" dirty="0"/>
              <a:t>, </a:t>
            </a:r>
            <a:r>
              <a:rPr lang="es-PE" dirty="0" smtClean="0"/>
              <a:t>las sequías </a:t>
            </a:r>
            <a:r>
              <a:rPr lang="es-PE" dirty="0"/>
              <a:t>y como consecuencia desertificación de las tierras en grandes regiones del planeta. </a:t>
            </a:r>
          </a:p>
          <a:p>
            <a:r>
              <a:rPr lang="es-PE" dirty="0" smtClean="0"/>
              <a:t>La desertificación</a:t>
            </a:r>
            <a:r>
              <a:rPr lang="es-PE" dirty="0"/>
              <a:t>, que es un proceso constante y persistente de los ecosistemas de tierras secas, producidos por la variación diaria de la temperatura (calor durante el día y frío de noche) y la actividad industrial y el transporte. </a:t>
            </a:r>
            <a:endParaRPr lang="es-PE" dirty="0" smtClean="0"/>
          </a:p>
          <a:p>
            <a:r>
              <a:rPr lang="es-PE" dirty="0" smtClean="0">
                <a:solidFill>
                  <a:srgbClr val="FFC91D"/>
                </a:solidFill>
              </a:rPr>
              <a:t>Las </a:t>
            </a:r>
            <a:r>
              <a:rPr lang="es-PE" dirty="0">
                <a:solidFill>
                  <a:srgbClr val="FFC91D"/>
                </a:solidFill>
              </a:rPr>
              <a:t>tierras secas o desérticas representan aproximadamente la mitad de la superficie terrestre y en ella se alberga a un tercio de la población mundial. </a:t>
            </a:r>
          </a:p>
          <a:p>
            <a:r>
              <a:rPr lang="es-PE" dirty="0"/>
              <a:t>En los desiertos existe escasez de agua, </a:t>
            </a:r>
            <a:r>
              <a:rPr lang="es-PE" dirty="0" smtClean="0"/>
              <a:t>que </a:t>
            </a:r>
            <a:r>
              <a:rPr lang="es-PE" dirty="0"/>
              <a:t>limita la producción de los cultivos de alimentos, forrajes, leña y otras necesidades que requieren la especie humana y los animales</a:t>
            </a:r>
            <a:r>
              <a:rPr lang="es-PE" dirty="0" smtClean="0"/>
              <a:t>.</a:t>
            </a:r>
          </a:p>
          <a:p>
            <a:r>
              <a:rPr lang="es-PE" dirty="0" smtClean="0"/>
              <a:t> </a:t>
            </a:r>
            <a:endParaRPr lang="es-PE" dirty="0"/>
          </a:p>
        </p:txBody>
      </p:sp>
      <p:pic>
        <p:nvPicPr>
          <p:cNvPr id="5124" name="Picture 4" descr="http://t1.gstatic.com/images?q=tbn:ANd9GcQPNnLiOcrkvwj4hFrjI-n8IaZ9qLabqRDGXJ5woBSTGjAOI2v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72" y="1198163"/>
            <a:ext cx="3606467" cy="26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sertificación provocada por cultivos de coca. Cortesía de DEVIDA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72" y="4365104"/>
            <a:ext cx="3596444" cy="17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7" y="131636"/>
            <a:ext cx="85412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A) </a:t>
            </a:r>
            <a:r>
              <a:rPr lang="es-PE" sz="2400" b="1" dirty="0"/>
              <a:t>Principales efectos del cambio climático en los ecosistemas terrestres: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pic>
        <p:nvPicPr>
          <p:cNvPr id="5122" name="Picture 2" descr="http://2.bp.blogspot.com/-6v0PnJuuG_M/Tfq_IXW_uhI/AAAAAAAABAw/Hj6bRa0PHkk/s400/DESERTIFICAC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90" y="1097824"/>
            <a:ext cx="4916367" cy="32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4147" y="1151815"/>
            <a:ext cx="37029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 </a:t>
            </a:r>
            <a:r>
              <a:rPr lang="es-PE" dirty="0" smtClean="0"/>
              <a:t>En </a:t>
            </a:r>
            <a:r>
              <a:rPr lang="es-PE" dirty="0"/>
              <a:t>las tierras secas los ecosistemas luchan para sobrevivir y cubrir sus necesidades básicas, </a:t>
            </a:r>
            <a:r>
              <a:rPr lang="es-PE" dirty="0" smtClean="0"/>
              <a:t>que </a:t>
            </a:r>
            <a:r>
              <a:rPr lang="es-PE" dirty="0"/>
              <a:t>dependen de la disponibilidad de agua y de condiciones </a:t>
            </a:r>
            <a:r>
              <a:rPr lang="es-PE" dirty="0" smtClean="0"/>
              <a:t>climáticas </a:t>
            </a:r>
            <a:r>
              <a:rPr lang="es-PE" dirty="0"/>
              <a:t>extremas. </a:t>
            </a:r>
            <a:endParaRPr lang="es-PE" dirty="0" smtClean="0"/>
          </a:p>
          <a:p>
            <a:r>
              <a:rPr lang="es-PE" dirty="0"/>
              <a:t/>
            </a:r>
            <a:br>
              <a:rPr lang="es-PE" dirty="0"/>
            </a:br>
            <a:r>
              <a:rPr lang="es-PE" dirty="0"/>
              <a:t>El suministro de agua es en gran parte salobre, escaso, </a:t>
            </a:r>
            <a:r>
              <a:rPr lang="es-PE" dirty="0" smtClean="0"/>
              <a:t>irregular </a:t>
            </a:r>
            <a:r>
              <a:rPr lang="es-PE" dirty="0"/>
              <a:t>y costoso.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5914" y="4318046"/>
            <a:ext cx="8676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C91D"/>
                </a:solidFill>
              </a:rPr>
              <a:t>Los ecosistemas de las tierras desérticas pierden su capacidad de recuperación, lo que los hacen entrar en la espiral de una mayor desertificación. </a:t>
            </a:r>
          </a:p>
          <a:p>
            <a:r>
              <a:rPr lang="es-PE" dirty="0"/>
              <a:t>La presión principal en los desiertos es el acceso a fuentes de agua. La carencia de infraestructura hídrica (pozos, reservorios, canales de riego, sistemas de bombeo y </a:t>
            </a:r>
            <a:r>
              <a:rPr lang="es-PE" dirty="0" smtClean="0"/>
              <a:t>riego), </a:t>
            </a:r>
            <a:r>
              <a:rPr lang="es-PE" dirty="0">
                <a:solidFill>
                  <a:srgbClr val="FFC91D"/>
                </a:solidFill>
              </a:rPr>
              <a:t>requieren de inversiones costosas y a largo plazo, que los países pobres no pueden acometer. </a:t>
            </a:r>
          </a:p>
        </p:txBody>
      </p:sp>
    </p:spTree>
    <p:extLst>
      <p:ext uri="{BB962C8B-B14F-4D97-AF65-F5344CB8AC3E}">
        <p14:creationId xmlns:p14="http://schemas.microsoft.com/office/powerpoint/2010/main" val="35179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7" y="131636"/>
            <a:ext cx="85412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A) </a:t>
            </a:r>
            <a:r>
              <a:rPr lang="es-PE" sz="2400" b="1" dirty="0"/>
              <a:t>Principales efectos del cambio climático en los ecosistemas terrestres: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278626" y="1118851"/>
            <a:ext cx="38613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CD2F"/>
                </a:solidFill>
              </a:rPr>
              <a:t>El </a:t>
            </a:r>
            <a:r>
              <a:rPr lang="es-PE" dirty="0">
                <a:solidFill>
                  <a:srgbClr val="FFCD2F"/>
                </a:solidFill>
              </a:rPr>
              <a:t>incremento de la temperatura en los desiertos,</a:t>
            </a:r>
            <a:r>
              <a:rPr lang="es-PE" dirty="0">
                <a:solidFill>
                  <a:srgbClr val="C00000"/>
                </a:solidFill>
              </a:rPr>
              <a:t> </a:t>
            </a:r>
            <a:r>
              <a:rPr lang="es-PE" dirty="0"/>
              <a:t>ocasionado por el cambio climático, el incremento de la evaporación del agua del suelo, la deforestación y el incremento de las emisiones de gases efecto invernadero, producen impactos catastróficos en los ecosistemas del desierto. 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La </a:t>
            </a:r>
            <a:r>
              <a:rPr lang="es-PE" dirty="0"/>
              <a:t>escasez de agua dulce para la agricultura, el consumo industrial </a:t>
            </a:r>
            <a:r>
              <a:rPr lang="es-PE" dirty="0" smtClean="0"/>
              <a:t>y </a:t>
            </a:r>
            <a:r>
              <a:rPr lang="es-PE" dirty="0"/>
              <a:t>el uso humano, afecta a nivel mundial a unos </a:t>
            </a:r>
            <a:r>
              <a:rPr lang="es-PE" dirty="0">
                <a:solidFill>
                  <a:srgbClr val="FFCD2F"/>
                </a:solidFill>
              </a:rPr>
              <a:t>2,000 millones de </a:t>
            </a:r>
            <a:r>
              <a:rPr lang="es-PE" dirty="0" smtClean="0">
                <a:solidFill>
                  <a:srgbClr val="FFCD2F"/>
                </a:solidFill>
              </a:rPr>
              <a:t>personas. </a:t>
            </a:r>
            <a:endParaRPr lang="es-PE" dirty="0">
              <a:solidFill>
                <a:srgbClr val="FFCD2F"/>
              </a:solidFill>
            </a:endParaRPr>
          </a:p>
        </p:txBody>
      </p:sp>
      <p:pic>
        <p:nvPicPr>
          <p:cNvPr id="9218" name="Picture 2" descr="Alt text for image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43" y="1118849"/>
            <a:ext cx="4125214" cy="27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analazul24.com/wp-content/uploads/2012/09/120921100725_guanacos_manada_624x351_sergioaguir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10897"/>
            <a:ext cx="46527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0683" y="3068960"/>
            <a:ext cx="5652120" cy="3456384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Desde que el hombre descubrió </a:t>
            </a:r>
            <a:r>
              <a:rPr lang="es-ES" sz="280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el </a:t>
            </a:r>
            <a:r>
              <a:rPr lang="es-ES" sz="2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fuego, se utilizó la </a:t>
            </a:r>
            <a:r>
              <a:rPr lang="es-ES" sz="280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leña, cortezas</a:t>
            </a:r>
            <a:r>
              <a:rPr lang="es-ES" sz="2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, ramas de árboles, </a:t>
            </a:r>
            <a:r>
              <a:rPr lang="es-ES" sz="280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paja </a:t>
            </a:r>
            <a:r>
              <a:rPr lang="es-ES" sz="2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y otros materiales combustibles para encenderlo </a:t>
            </a:r>
            <a:r>
              <a:rPr lang="es-ES" sz="280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y </a:t>
            </a:r>
            <a:r>
              <a:rPr lang="es-ES" sz="2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así satisfacer sus diferentes necesidades, tales como</a:t>
            </a:r>
            <a:r>
              <a:rPr lang="es-ES" sz="280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s-PE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4.bp.blogspot.com/_PYviv2Nm3Bo/S-BPc2GqoUI/AAAAAAAAABk/yolCaNtZ1iI/s1600/image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176374" cy="309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109850"/>
            <a:ext cx="637225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EL HOMBRE DESCUBRE EL FUEGO</a:t>
            </a:r>
            <a:endParaRPr lang="es-PE" sz="2800" dirty="0"/>
          </a:p>
        </p:txBody>
      </p:sp>
      <p:pic>
        <p:nvPicPr>
          <p:cNvPr id="2054" name="Picture 6" descr="http://www.ilustracionesgratis.com/wp-content/uploads/2011/personas/hombres/hombre-prehistoric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5759"/>
            <a:ext cx="3176374" cy="29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ibuteca.estaticos.net/dibujos/pintados/201136/24125f639eb4112a1957a1ced1371962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64704"/>
            <a:ext cx="2448272" cy="22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7" y="131636"/>
            <a:ext cx="85412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A) </a:t>
            </a:r>
            <a:r>
              <a:rPr lang="es-PE" sz="2400" b="1" dirty="0"/>
              <a:t>Principales efectos del cambio climático en los ecosistemas terrestres: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9661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La </a:t>
            </a:r>
            <a:r>
              <a:rPr lang="es-PE" dirty="0"/>
              <a:t>Convención de las Naciones Unidas de Lucha contra la Desertificación </a:t>
            </a:r>
            <a:r>
              <a:rPr lang="es-PE" b="1" dirty="0">
                <a:solidFill>
                  <a:srgbClr val="FFC91D"/>
                </a:solidFill>
              </a:rPr>
              <a:t>(UNCCD) </a:t>
            </a:r>
            <a:r>
              <a:rPr lang="es-PE" dirty="0"/>
              <a:t>es de difícil aplicación porque las políticas de los países pobres no se basan en la prevención. </a:t>
            </a:r>
            <a:endParaRPr lang="es-PE" dirty="0" smtClean="0"/>
          </a:p>
          <a:p>
            <a:r>
              <a:rPr lang="es-PE" dirty="0"/>
              <a:t/>
            </a:r>
            <a:br>
              <a:rPr lang="es-PE" dirty="0"/>
            </a:br>
            <a:r>
              <a:rPr lang="es-PE" dirty="0"/>
              <a:t>Para prevenir, detener y revertir la desertificación se necesitan intervenciones </a:t>
            </a:r>
            <a:r>
              <a:rPr lang="es-PE" dirty="0">
                <a:solidFill>
                  <a:srgbClr val="FFC91D"/>
                </a:solidFill>
              </a:rPr>
              <a:t>políticas globales y el desarrollo de infraestructura hídrica de gran capacidad; </a:t>
            </a:r>
            <a:r>
              <a:rPr lang="es-PE" dirty="0"/>
              <a:t>de otra manera, la lucha contra la desertificación queda en el papel. 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La </a:t>
            </a:r>
            <a:r>
              <a:rPr lang="es-PE" dirty="0"/>
              <a:t>creación de una cultura de prevención fomentará estrategias locales y públicas de conservación del recurso hídrico y medios para proteger las tierras desérticas con la participación de las poblaciones afectadas. </a:t>
            </a:r>
          </a:p>
        </p:txBody>
      </p:sp>
      <p:pic>
        <p:nvPicPr>
          <p:cNvPr id="8194" name="Picture 2" descr="http://4.bp.blogspot.com/-A5bfnHPFQ24/T94TDDl5-LI/AAAAAAAADMI/KhQk9gJBNVQ/s1600/IMG_26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838516" cy="2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ibliotecadeinvestigaciones.files.wordpress.com/2011/07/destruccion-ecosistema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30" y="4002524"/>
            <a:ext cx="3840950" cy="26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3" y="131636"/>
            <a:ext cx="8685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A) </a:t>
            </a:r>
            <a:r>
              <a:rPr lang="es-PE" sz="2400" b="1" dirty="0"/>
              <a:t>Principales efectos del cambio climático en los ecosistemas terrestres: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185453" y="1340768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C91D"/>
                </a:solidFill>
              </a:rPr>
              <a:t>El </a:t>
            </a:r>
            <a:r>
              <a:rPr lang="es-PE" dirty="0">
                <a:solidFill>
                  <a:srgbClr val="FFC91D"/>
                </a:solidFill>
              </a:rPr>
              <a:t>éxito de la recuperación de las tierras degradadas y desérticas radica en la planificación, los recursos humanos capacitados, los recursos económicos disponibles y la infraestructura desarrollada en las cuencas hidrográficas</a:t>
            </a:r>
            <a:r>
              <a:rPr lang="es-PE" dirty="0"/>
              <a:t>, además de la combinación de </a:t>
            </a:r>
            <a:r>
              <a:rPr lang="es-PE" dirty="0">
                <a:solidFill>
                  <a:srgbClr val="FFC91D"/>
                </a:solidFill>
              </a:rPr>
              <a:t>políticas públicas, tecnologías e inversiones</a:t>
            </a:r>
            <a:r>
              <a:rPr lang="es-PE" dirty="0" smtClean="0"/>
              <a:t>.</a:t>
            </a:r>
          </a:p>
          <a:p>
            <a:endParaRPr lang="es-PE" dirty="0"/>
          </a:p>
          <a:p>
            <a:endParaRPr lang="es-PE" dirty="0" smtClean="0">
              <a:solidFill>
                <a:srgbClr val="FFC91D"/>
              </a:solidFill>
            </a:endParaRPr>
          </a:p>
          <a:p>
            <a:r>
              <a:rPr lang="es-PE" dirty="0" smtClean="0"/>
              <a:t> </a:t>
            </a:r>
            <a:endParaRPr lang="es-PE" dirty="0"/>
          </a:p>
        </p:txBody>
      </p:sp>
      <p:pic>
        <p:nvPicPr>
          <p:cNvPr id="11266" name="Picture 2" descr="http://img.informador.com.mx/biblioteca/imagen/370x277/621/620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501519" cy="26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1.bp.blogspot.com/-UG4HSQuEQ0E/T_x2mrSVQBI/AAAAAAAAABk/CFJtoVIdrRI/s1600/DIA+DEL+ARBOL+05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49" y="1167123"/>
            <a:ext cx="4324393" cy="32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3" y="131636"/>
            <a:ext cx="8685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B) </a:t>
            </a:r>
            <a:r>
              <a:rPr lang="es-PE" sz="2400" b="1" dirty="0"/>
              <a:t>Principales efectos del cambio climático en los ecosistemas acuáticos: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179512" y="1090397"/>
            <a:ext cx="590465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a) </a:t>
            </a:r>
            <a:r>
              <a:rPr lang="es-PE" dirty="0" smtClean="0">
                <a:solidFill>
                  <a:srgbClr val="FFC91D"/>
                </a:solidFill>
              </a:rPr>
              <a:t>El </a:t>
            </a:r>
            <a:r>
              <a:rPr lang="es-PE" dirty="0">
                <a:solidFill>
                  <a:srgbClr val="FFC91D"/>
                </a:solidFill>
              </a:rPr>
              <a:t>agua de los océanos está en continuo movimiento</a:t>
            </a:r>
            <a:r>
              <a:rPr lang="es-PE" dirty="0"/>
              <a:t>. Gracias a las corrientes que se producen por varios factores como la </a:t>
            </a:r>
            <a:r>
              <a:rPr lang="es-PE" dirty="0" smtClean="0"/>
              <a:t>rotación</a:t>
            </a:r>
          </a:p>
          <a:p>
            <a:r>
              <a:rPr lang="es-PE" dirty="0" smtClean="0"/>
              <a:t>de </a:t>
            </a:r>
            <a:r>
              <a:rPr lang="es-PE" dirty="0"/>
              <a:t>la tierra, los vientos y la relación entre la temperatura del agua y la salinidad. </a:t>
            </a:r>
          </a:p>
          <a:p>
            <a:r>
              <a:rPr lang="es-PE" dirty="0" smtClean="0">
                <a:solidFill>
                  <a:srgbClr val="FFC91D"/>
                </a:solidFill>
              </a:rPr>
              <a:t>El </a:t>
            </a:r>
            <a:r>
              <a:rPr lang="es-PE" dirty="0">
                <a:solidFill>
                  <a:srgbClr val="FFC91D"/>
                </a:solidFill>
              </a:rPr>
              <a:t>cambio de las corrientes marinas superficiales, debido al incremento de la temperatura del agua, la salinidad y la densidad de las aguas oceánicas afectan la supervivencia de las especies marinas</a:t>
            </a:r>
            <a:r>
              <a:rPr lang="es-PE" b="1" dirty="0">
                <a:solidFill>
                  <a:srgbClr val="FFC91D"/>
                </a:solidFill>
              </a:rPr>
              <a:t>.</a:t>
            </a:r>
            <a:r>
              <a:rPr lang="es-PE" dirty="0"/>
              <a:t> </a:t>
            </a:r>
            <a:endParaRPr lang="es-PE" dirty="0" smtClean="0"/>
          </a:p>
          <a:p>
            <a:r>
              <a:rPr lang="es-PE" dirty="0" smtClean="0"/>
              <a:t>Los </a:t>
            </a:r>
            <a:r>
              <a:rPr lang="es-PE" dirty="0"/>
              <a:t>cambios de densidad del agua de los océanos, a raíz del deshielo de los Polos Ártico y Antártico, el incremento de agua dulce proveniente del enorme caudal de los ríos de las cuencas </a:t>
            </a:r>
            <a:r>
              <a:rPr lang="es-PE" dirty="0" smtClean="0"/>
              <a:t>canadienses,  </a:t>
            </a:r>
            <a:r>
              <a:rPr lang="es-PE" dirty="0"/>
              <a:t>siberianas y de los ríos que desembocan en el </a:t>
            </a:r>
            <a:r>
              <a:rPr lang="es-PE" dirty="0" smtClean="0"/>
              <a:t>océano </a:t>
            </a:r>
            <a:r>
              <a:rPr lang="es-PE" dirty="0"/>
              <a:t>Atlántico traen graves consecuencias sobre la circulación de las corrientes marinas, que transmiten calor hacia el Norte, que modera el clima de Europa y llevan nutrientes para la vida marina. </a:t>
            </a:r>
          </a:p>
        </p:txBody>
      </p:sp>
      <p:pic>
        <p:nvPicPr>
          <p:cNvPr id="14338" name="Picture 2" descr="http://3.bp.blogspot.com/_c7nC_PzK0Bs/S8xRShIWQII/AAAAAAAAAAM/IAUMgLCQ-Sg/s320/deshielo-art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05" y="1110680"/>
            <a:ext cx="3053652" cy="21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1.gstatic.com/images?q=tbn:ANd9GcS0WDoxhzTjXKf_Ixk4jpA6YX127vKX2gNwsVV4JB7ks0o2PvjC4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22" y="3926498"/>
            <a:ext cx="3048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3" y="131636"/>
            <a:ext cx="8685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B) </a:t>
            </a:r>
            <a:r>
              <a:rPr lang="es-PE" sz="2400" b="1" dirty="0"/>
              <a:t>Principales efectos del cambio climático en los ecosistemas acuáticos: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179513" y="1124744"/>
            <a:ext cx="87849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El </a:t>
            </a:r>
            <a:r>
              <a:rPr lang="es-PE" dirty="0"/>
              <a:t>incremento del </a:t>
            </a:r>
            <a:r>
              <a:rPr lang="es-PE" dirty="0">
                <a:solidFill>
                  <a:srgbClr val="FFC91D"/>
                </a:solidFill>
              </a:rPr>
              <a:t>flujo de agua dulce hacia los océanos, pueden llevar al debilitamiento y luego al colapso en la circulación </a:t>
            </a:r>
            <a:r>
              <a:rPr lang="es-PE" dirty="0" smtClean="0">
                <a:solidFill>
                  <a:srgbClr val="FFC91D"/>
                </a:solidFill>
              </a:rPr>
              <a:t>“</a:t>
            </a:r>
            <a:r>
              <a:rPr lang="es-PE" dirty="0" err="1" smtClean="0">
                <a:solidFill>
                  <a:srgbClr val="FFC91D"/>
                </a:solidFill>
              </a:rPr>
              <a:t>termohalina</a:t>
            </a:r>
            <a:r>
              <a:rPr lang="es-PE" dirty="0" smtClean="0">
                <a:solidFill>
                  <a:srgbClr val="FFC91D"/>
                </a:solidFill>
              </a:rPr>
              <a:t>” </a:t>
            </a:r>
            <a:r>
              <a:rPr lang="es-PE" dirty="0">
                <a:solidFill>
                  <a:srgbClr val="FFC91D"/>
                </a:solidFill>
              </a:rPr>
              <a:t>o cinta transportadora oceánica </a:t>
            </a:r>
            <a:r>
              <a:rPr lang="es-PE" dirty="0"/>
              <a:t>(importante por su participación en el flujo neto de calor desde regiones tropicales hacia las polares). </a:t>
            </a:r>
            <a:endParaRPr lang="es-PE" dirty="0" smtClean="0"/>
          </a:p>
          <a:p>
            <a:r>
              <a:rPr lang="es-PE" dirty="0" smtClean="0"/>
              <a:t>Las </a:t>
            </a:r>
            <a:r>
              <a:rPr lang="es-PE" dirty="0"/>
              <a:t>aguas más densas tienden a hundirse en los océanos y las aguas menos densas a ascender. </a:t>
            </a:r>
            <a:r>
              <a:rPr lang="es-PE" dirty="0">
                <a:solidFill>
                  <a:srgbClr val="FFC91D"/>
                </a:solidFill>
              </a:rPr>
              <a:t>Los cambios en estos parámetros alteran las condiciones de vida, la supervivencia y la distribución de las especies marinas en los ecosistemas acuáticos. </a:t>
            </a:r>
          </a:p>
          <a:p>
            <a:endParaRPr lang="es-PE" dirty="0"/>
          </a:p>
        </p:txBody>
      </p:sp>
      <p:pic>
        <p:nvPicPr>
          <p:cNvPr id="12290" name="Picture 2" descr="http://img15.imageshack.us/img15/5499/tierramapofearth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9652" y="3460423"/>
            <a:ext cx="6621994" cy="32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3" y="131636"/>
            <a:ext cx="8685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B) </a:t>
            </a:r>
            <a:r>
              <a:rPr lang="es-PE" sz="2400" b="1" dirty="0"/>
              <a:t>Principales efectos del cambio climático en los ecosistemas acuáticos: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1907704" y="1052736"/>
            <a:ext cx="70708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b) </a:t>
            </a:r>
            <a:r>
              <a:rPr lang="es-PE" dirty="0" smtClean="0">
                <a:solidFill>
                  <a:srgbClr val="FFC91D"/>
                </a:solidFill>
              </a:rPr>
              <a:t>La </a:t>
            </a:r>
            <a:r>
              <a:rPr lang="es-PE" dirty="0">
                <a:solidFill>
                  <a:srgbClr val="FFC91D"/>
                </a:solidFill>
              </a:rPr>
              <a:t>acidificación de los océanos por las crecientes emisiones de C02 y la lenta capacidad de transformarlo en </a:t>
            </a:r>
            <a:r>
              <a:rPr lang="es-PE" dirty="0" smtClean="0">
                <a:solidFill>
                  <a:srgbClr val="FFC91D"/>
                </a:solidFill>
              </a:rPr>
              <a:t>bicarbonatos</a:t>
            </a:r>
            <a:r>
              <a:rPr lang="es-PE" b="1" dirty="0">
                <a:solidFill>
                  <a:srgbClr val="FFC91D"/>
                </a:solidFill>
              </a:rPr>
              <a:t>: </a:t>
            </a:r>
            <a:r>
              <a:rPr lang="es-PE" dirty="0">
                <a:solidFill>
                  <a:srgbClr val="FF0000"/>
                </a:solidFill>
              </a:rPr>
              <a:t>C0</a:t>
            </a:r>
            <a:r>
              <a:rPr lang="es-PE" sz="1400" dirty="0">
                <a:solidFill>
                  <a:srgbClr val="FF0000"/>
                </a:solidFill>
              </a:rPr>
              <a:t>3</a:t>
            </a:r>
            <a:r>
              <a:rPr lang="es-PE" dirty="0"/>
              <a:t>= en partículas (que caen lentamente en partículas al fondo marino hasta convertirse en roca caliza). Las aguas de los aguas de los océanos son alcalinas con una densidad de hidronio de </a:t>
            </a:r>
            <a:r>
              <a:rPr lang="es-PE" dirty="0" err="1">
                <a:solidFill>
                  <a:srgbClr val="FF0000"/>
                </a:solidFill>
              </a:rPr>
              <a:t>Ph</a:t>
            </a:r>
            <a:r>
              <a:rPr lang="es-PE" dirty="0">
                <a:solidFill>
                  <a:srgbClr val="FF0000"/>
                </a:solidFill>
              </a:rPr>
              <a:t> 8.5</a:t>
            </a:r>
            <a:r>
              <a:rPr lang="es-PE" dirty="0"/>
              <a:t>. El </a:t>
            </a:r>
            <a:r>
              <a:rPr lang="es-PE" dirty="0" err="1"/>
              <a:t>Ph</a:t>
            </a:r>
            <a:r>
              <a:rPr lang="es-PE" dirty="0"/>
              <a:t> de los mares está descendiendo como consecuencia de la emisión del </a:t>
            </a:r>
            <a:r>
              <a:rPr lang="es-PE" dirty="0">
                <a:solidFill>
                  <a:srgbClr val="FF0000"/>
                </a:solidFill>
              </a:rPr>
              <a:t>C0</a:t>
            </a:r>
            <a:r>
              <a:rPr lang="es-PE" sz="1400" dirty="0">
                <a:solidFill>
                  <a:srgbClr val="FF0000"/>
                </a:solidFill>
              </a:rPr>
              <a:t>2</a:t>
            </a:r>
            <a:r>
              <a:rPr lang="es-PE" dirty="0"/>
              <a:t> y el resultante proceso de acidificación de los océanos. El </a:t>
            </a:r>
            <a:r>
              <a:rPr lang="es-PE" dirty="0">
                <a:solidFill>
                  <a:srgbClr val="FF0000"/>
                </a:solidFill>
              </a:rPr>
              <a:t>C0</a:t>
            </a:r>
            <a:r>
              <a:rPr lang="es-PE" sz="1400" dirty="0">
                <a:solidFill>
                  <a:srgbClr val="FF0000"/>
                </a:solidFill>
              </a:rPr>
              <a:t>2</a:t>
            </a:r>
            <a:r>
              <a:rPr lang="es-PE" dirty="0"/>
              <a:t> al mezclarse con las aguas oceánicas incrementan la concentración </a:t>
            </a:r>
            <a:r>
              <a:rPr lang="es-PE" dirty="0">
                <a:solidFill>
                  <a:srgbClr val="FF0000"/>
                </a:solidFill>
              </a:rPr>
              <a:t>del ion H </a:t>
            </a:r>
            <a:r>
              <a:rPr lang="es-PE" dirty="0"/>
              <a:t>y los mares se vuelven menos alcalinos, esto es lo que conocemos como la acidificación. La mayor absorción de </a:t>
            </a:r>
            <a:r>
              <a:rPr lang="es-PE" dirty="0">
                <a:solidFill>
                  <a:srgbClr val="FF0000"/>
                </a:solidFill>
              </a:rPr>
              <a:t>C0</a:t>
            </a:r>
            <a:r>
              <a:rPr lang="es-PE" sz="1400" dirty="0">
                <a:solidFill>
                  <a:srgbClr val="FF0000"/>
                </a:solidFill>
              </a:rPr>
              <a:t>2</a:t>
            </a:r>
            <a:r>
              <a:rPr lang="es-PE" dirty="0"/>
              <a:t> por los océanos, incrementa la acidez de los mismos y origina alteración en las cadenas alimenticias de organismos vivos del mar y modifica la composición biológica, geológica y química de los océanos. </a:t>
            </a:r>
            <a:endParaRPr lang="es-PE" dirty="0" smtClean="0"/>
          </a:p>
          <a:p>
            <a:pPr algn="just"/>
            <a:r>
              <a:rPr lang="es-PE" dirty="0" smtClean="0"/>
              <a:t>Si </a:t>
            </a:r>
            <a:r>
              <a:rPr lang="es-PE" dirty="0"/>
              <a:t>la alcalinidad del mar baja a </a:t>
            </a:r>
            <a:r>
              <a:rPr lang="es-PE" dirty="0" err="1" smtClean="0">
                <a:solidFill>
                  <a:srgbClr val="FF0000"/>
                </a:solidFill>
              </a:rPr>
              <a:t>Ph</a:t>
            </a:r>
            <a:r>
              <a:rPr lang="es-PE" dirty="0" smtClean="0">
                <a:solidFill>
                  <a:srgbClr val="FF0000"/>
                </a:solidFill>
              </a:rPr>
              <a:t> </a:t>
            </a:r>
            <a:r>
              <a:rPr lang="es-PE" dirty="0">
                <a:solidFill>
                  <a:srgbClr val="FF0000"/>
                </a:solidFill>
              </a:rPr>
              <a:t>6</a:t>
            </a:r>
            <a:r>
              <a:rPr lang="es-PE" dirty="0"/>
              <a:t>, </a:t>
            </a:r>
            <a:r>
              <a:rPr lang="es-PE" dirty="0" smtClean="0"/>
              <a:t>sus </a:t>
            </a:r>
            <a:r>
              <a:rPr lang="es-PE" dirty="0"/>
              <a:t>aparatos digestivos y reproductivos se verían muy </a:t>
            </a:r>
            <a:r>
              <a:rPr lang="es-PE" dirty="0" smtClean="0"/>
              <a:t>afectados, porque </a:t>
            </a:r>
            <a:endParaRPr lang="es-PE" dirty="0"/>
          </a:p>
          <a:p>
            <a:pPr algn="just"/>
            <a:r>
              <a:rPr lang="es-PE" dirty="0"/>
              <a:t>n</a:t>
            </a:r>
            <a:r>
              <a:rPr lang="es-PE" dirty="0" smtClean="0"/>
              <a:t>o se adaptarían a ese cambio de acidez.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6321" y="2498704"/>
            <a:ext cx="1679375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</a:rPr>
              <a:t>El </a:t>
            </a:r>
          </a:p>
          <a:p>
            <a:r>
              <a:rPr lang="es-PE" sz="2800" b="1" dirty="0" smtClean="0">
                <a:solidFill>
                  <a:srgbClr val="C00000"/>
                </a:solidFill>
              </a:rPr>
              <a:t>Cambio</a:t>
            </a:r>
          </a:p>
          <a:p>
            <a:r>
              <a:rPr lang="es-PE" sz="2800" b="1" dirty="0" smtClean="0">
                <a:solidFill>
                  <a:srgbClr val="C00000"/>
                </a:solidFill>
              </a:rPr>
              <a:t>del</a:t>
            </a:r>
          </a:p>
          <a:p>
            <a:r>
              <a:rPr lang="es-PE" sz="2800" b="1" dirty="0" err="1" smtClean="0">
                <a:solidFill>
                  <a:srgbClr val="C00000"/>
                </a:solidFill>
              </a:rPr>
              <a:t>Ph</a:t>
            </a:r>
            <a:r>
              <a:rPr lang="es-PE" sz="2800" b="1" dirty="0" smtClean="0">
                <a:solidFill>
                  <a:srgbClr val="C00000"/>
                </a:solidFill>
              </a:rPr>
              <a:t> </a:t>
            </a:r>
            <a:r>
              <a:rPr lang="es-PE" sz="2800" b="1" dirty="0">
                <a:solidFill>
                  <a:srgbClr val="C00000"/>
                </a:solidFill>
              </a:rPr>
              <a:t>8.5</a:t>
            </a:r>
          </a:p>
        </p:txBody>
      </p:sp>
    </p:spTree>
    <p:extLst>
      <p:ext uri="{BB962C8B-B14F-4D97-AF65-F5344CB8AC3E}">
        <p14:creationId xmlns:p14="http://schemas.microsoft.com/office/powerpoint/2010/main" val="3452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56576" y="21704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179513" y="131636"/>
            <a:ext cx="8685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B) </a:t>
            </a:r>
            <a:r>
              <a:rPr lang="es-PE" sz="2400" b="1" dirty="0"/>
              <a:t>Principales efectos del cambio climático en los ecosistemas acuáticos: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213793" y="1196752"/>
            <a:ext cx="87506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Igualmente serían afectados los arrecifes de coral, las algas y la desaparición del fitoplancton, planta de la que se alimenta el </a:t>
            </a:r>
            <a:r>
              <a:rPr lang="es-PE" dirty="0" err="1" smtClean="0"/>
              <a:t>krill</a:t>
            </a:r>
            <a:r>
              <a:rPr lang="es-PE" dirty="0" smtClean="0"/>
              <a:t>, pequeño crustáceo, que a su vez alimenta a las ballenas. El mayor daño en los ecosistemas acuáticos está en la ruptura de las cadenas alimenticias de las especies marinas. </a:t>
            </a:r>
          </a:p>
          <a:p>
            <a:endParaRPr lang="es-PE" dirty="0"/>
          </a:p>
          <a:p>
            <a:r>
              <a:rPr lang="es-PE" b="1" dirty="0" smtClean="0">
                <a:solidFill>
                  <a:srgbClr val="FF0000"/>
                </a:solidFill>
              </a:rPr>
              <a:t>c) </a:t>
            </a:r>
            <a:r>
              <a:rPr lang="es-PE" dirty="0" smtClean="0">
                <a:solidFill>
                  <a:srgbClr val="FFC91D"/>
                </a:solidFill>
              </a:rPr>
              <a:t>El </a:t>
            </a:r>
            <a:r>
              <a:rPr lang="es-PE" dirty="0">
                <a:solidFill>
                  <a:srgbClr val="FFC91D"/>
                </a:solidFill>
              </a:rPr>
              <a:t>incremento de la liberación natural de metano</a:t>
            </a:r>
            <a:r>
              <a:rPr lang="es-PE" b="1" dirty="0"/>
              <a:t>, </a:t>
            </a:r>
            <a:r>
              <a:rPr lang="es-PE" dirty="0"/>
              <a:t>que burbujea en los lagos del Ártico, Alaska, Groenlandia y Siberia proveniente del deshielo del permafrost (capas de hielo prehistóricas) . </a:t>
            </a:r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</p:txBody>
      </p:sp>
      <p:pic>
        <p:nvPicPr>
          <p:cNvPr id="16386" name="Picture 2" descr="Liberacion Metano Hidr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" y="3966934"/>
            <a:ext cx="7407494" cy="26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3" y="131636"/>
            <a:ext cx="8685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B) </a:t>
            </a:r>
            <a:r>
              <a:rPr lang="es-PE" sz="2400" b="1" dirty="0"/>
              <a:t>Principales efectos del cambio climático en los ecosistemas acuáticos: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164806" y="1113047"/>
            <a:ext cx="37591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d)</a:t>
            </a:r>
            <a:r>
              <a:rPr lang="es-PE" b="1" dirty="0">
                <a:solidFill>
                  <a:srgbClr val="FF0000"/>
                </a:solidFill>
              </a:rPr>
              <a:t> </a:t>
            </a:r>
            <a:r>
              <a:rPr lang="es-PE" dirty="0" smtClean="0">
                <a:solidFill>
                  <a:srgbClr val="FFC91D"/>
                </a:solidFill>
              </a:rPr>
              <a:t>Desaparición </a:t>
            </a:r>
            <a:r>
              <a:rPr lang="es-PE" dirty="0">
                <a:solidFill>
                  <a:srgbClr val="FFC91D"/>
                </a:solidFill>
              </a:rPr>
              <a:t>de islas e inundación de regiones costeras </a:t>
            </a:r>
            <a:r>
              <a:rPr lang="es-PE" dirty="0"/>
              <a:t>por la elevación del nivel de los océanos, debido a la desglaciación acelerada. </a:t>
            </a:r>
            <a:endParaRPr lang="es-PE" dirty="0" smtClean="0"/>
          </a:p>
          <a:p>
            <a:endParaRPr lang="es-PE" dirty="0"/>
          </a:p>
          <a:p>
            <a:r>
              <a:rPr lang="es-PE" b="1" dirty="0" smtClean="0">
                <a:solidFill>
                  <a:srgbClr val="FF0000"/>
                </a:solidFill>
              </a:rPr>
              <a:t>e)</a:t>
            </a:r>
            <a:r>
              <a:rPr lang="es-PE" b="1" dirty="0">
                <a:solidFill>
                  <a:srgbClr val="FF0000"/>
                </a:solidFill>
              </a:rPr>
              <a:t> </a:t>
            </a:r>
            <a:r>
              <a:rPr lang="es-PE" dirty="0" smtClean="0">
                <a:solidFill>
                  <a:srgbClr val="FFCD2F"/>
                </a:solidFill>
              </a:rPr>
              <a:t>La </a:t>
            </a:r>
            <a:r>
              <a:rPr lang="es-PE" dirty="0">
                <a:solidFill>
                  <a:srgbClr val="FFCD2F"/>
                </a:solidFill>
              </a:rPr>
              <a:t>destrucción de los ecosistemas acuáticos por el cambio de temperatura</a:t>
            </a:r>
            <a:r>
              <a:rPr lang="es-PE" b="1" dirty="0"/>
              <a:t>,</a:t>
            </a:r>
            <a:r>
              <a:rPr lang="es-PE" dirty="0"/>
              <a:t> los cambios de densidad del agua y la destrucción de los recursos nutritivos provenientes de los organismos autótrofos fotosintéticos y heterótrofos vivientes en los océanos, están creando graves impactos a la biodiversidad de las especies</a:t>
            </a:r>
            <a:r>
              <a:rPr lang="es-PE" dirty="0" smtClean="0"/>
              <a:t>.. </a:t>
            </a:r>
            <a:endParaRPr lang="es-PE" dirty="0"/>
          </a:p>
        </p:txBody>
      </p:sp>
      <p:pic>
        <p:nvPicPr>
          <p:cNvPr id="15362" name="Picture 2" descr="http://rainforestradio.com/wordpress/wp-content/uploads/2010/06/eco_marin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45" y="1113046"/>
            <a:ext cx="5068109" cy="37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3" y="131636"/>
            <a:ext cx="8685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B) </a:t>
            </a:r>
            <a:r>
              <a:rPr lang="es-PE" sz="2400" b="1" dirty="0"/>
              <a:t>Principales efectos del cambio climático en los ecosistemas acuáticos: </a:t>
            </a:r>
            <a:endParaRPr lang="es-PE" sz="2400" dirty="0"/>
          </a:p>
        </p:txBody>
      </p:sp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213793" y="1196752"/>
            <a:ext cx="4510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f)</a:t>
            </a:r>
            <a:r>
              <a:rPr lang="es-PE" b="1" dirty="0">
                <a:solidFill>
                  <a:srgbClr val="FF0000"/>
                </a:solidFill>
              </a:rPr>
              <a:t> </a:t>
            </a:r>
            <a:r>
              <a:rPr lang="es-PE" dirty="0" smtClean="0">
                <a:solidFill>
                  <a:srgbClr val="FFC91D"/>
                </a:solidFill>
              </a:rPr>
              <a:t>El </a:t>
            </a:r>
            <a:r>
              <a:rPr lang="es-PE" dirty="0">
                <a:solidFill>
                  <a:srgbClr val="FFC91D"/>
                </a:solidFill>
              </a:rPr>
              <a:t>incremento del riesgo climático </a:t>
            </a:r>
            <a:r>
              <a:rPr lang="es-PE" dirty="0"/>
              <a:t>y los desastres naturales, ocasionado por las alteraciones climáticas del Niño y la Niña, como el incremento de lluvias e inundaciones, </a:t>
            </a:r>
            <a:r>
              <a:rPr lang="es-PE" dirty="0" smtClean="0"/>
              <a:t>la </a:t>
            </a:r>
            <a:r>
              <a:rPr lang="es-PE" dirty="0"/>
              <a:t>pérdida de suelos agrícolas, la destrucción de la infraestructura y la eliminación de la biomasa oceánica. </a:t>
            </a:r>
          </a:p>
        </p:txBody>
      </p:sp>
      <p:pic>
        <p:nvPicPr>
          <p:cNvPr id="19458" name="Picture 2" descr="http://1.bp.blogspot.com/_uROr2lE2mlo/SRw2IkmInaI/AAAAAAAAAm4/4YHPUPbA_L8/s400/bosqueinvisible2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44" y="4016623"/>
            <a:ext cx="33432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Las inundaciones en EE UU afectan a una central nu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81" y="1298383"/>
            <a:ext cx="4286540" cy="22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9283" y="4156225"/>
            <a:ext cx="5366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g) </a:t>
            </a:r>
            <a:r>
              <a:rPr lang="es-PE" dirty="0">
                <a:solidFill>
                  <a:srgbClr val="FFC91D"/>
                </a:solidFill>
              </a:rPr>
              <a:t>Las pérdidas de biodiversidad y la extinción de las especies vegetales, animales y microorganismos</a:t>
            </a:r>
            <a:r>
              <a:rPr lang="es-PE" b="1" dirty="0"/>
              <a:t>, </a:t>
            </a:r>
            <a:r>
              <a:rPr lang="es-PE" dirty="0"/>
              <a:t>debido a los factores climáticos adversos y al cambio térmico en el hábitat natural de las especies por el calentamiento global, causan daños irreparables en </a:t>
            </a:r>
            <a:r>
              <a:rPr lang="es-PE" dirty="0" smtClean="0"/>
              <a:t>los </a:t>
            </a:r>
            <a:r>
              <a:rPr lang="es-PE" dirty="0"/>
              <a:t>ecosistemas acuáticos y en la conservación de las especies. </a:t>
            </a:r>
          </a:p>
        </p:txBody>
      </p:sp>
    </p:spTree>
    <p:extLst>
      <p:ext uri="{BB962C8B-B14F-4D97-AF65-F5344CB8AC3E}">
        <p14:creationId xmlns:p14="http://schemas.microsoft.com/office/powerpoint/2010/main" val="18501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7" name="6 Rectángulo"/>
          <p:cNvSpPr/>
          <p:nvPr/>
        </p:nvSpPr>
        <p:spPr>
          <a:xfrm>
            <a:off x="-3348880" y="267217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Sumideros de </a:t>
            </a:r>
            <a:r>
              <a:rPr lang="es-PE" dirty="0" err="1" smtClean="0"/>
              <a:t>carmbono</a:t>
            </a:r>
            <a:r>
              <a:rPr lang="es-PE" dirty="0" smtClean="0"/>
              <a:t> </a:t>
            </a:r>
            <a:r>
              <a:rPr lang="es-PE" dirty="0" err="1" smtClean="0"/>
              <a:t>Brack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209172" y="306475"/>
            <a:ext cx="878845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400" b="1" dirty="0" smtClean="0"/>
              <a:t>Dinero por bosques</a:t>
            </a:r>
            <a:endParaRPr lang="es-PE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209170" y="799369"/>
            <a:ext cx="551495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FFCD2F"/>
                </a:solidFill>
              </a:rPr>
              <a:t>BOSQUES POR BONOS </a:t>
            </a:r>
            <a:r>
              <a:rPr lang="es-ES_tradnl" b="1" dirty="0">
                <a:solidFill>
                  <a:srgbClr val="FFCD2F"/>
                </a:solidFill>
              </a:rPr>
              <a:t>CARBONO EN EL </a:t>
            </a:r>
            <a:r>
              <a:rPr lang="es-ES_tradnl" b="1" dirty="0" smtClean="0">
                <a:solidFill>
                  <a:srgbClr val="FFCD2F"/>
                </a:solidFill>
              </a:rPr>
              <a:t>PERU</a:t>
            </a:r>
          </a:p>
          <a:p>
            <a:endParaRPr lang="es-ES_tradnl" b="1" dirty="0" smtClean="0">
              <a:solidFill>
                <a:srgbClr val="FFCD2F"/>
              </a:solidFill>
            </a:endParaRPr>
          </a:p>
          <a:p>
            <a:r>
              <a:rPr lang="es-ES_tradnl" dirty="0" smtClean="0"/>
              <a:t>Por los dramáticos </a:t>
            </a:r>
            <a:r>
              <a:rPr lang="es-ES_tradnl" dirty="0"/>
              <a:t>impactos del </a:t>
            </a:r>
            <a:r>
              <a:rPr lang="es-ES_tradnl" b="1" dirty="0" smtClean="0">
                <a:solidFill>
                  <a:srgbClr val="C00000"/>
                </a:solidFill>
              </a:rPr>
              <a:t>CO</a:t>
            </a:r>
            <a:r>
              <a:rPr lang="es-ES_tradnl" b="1" baseline="-25000" dirty="0" smtClean="0">
                <a:solidFill>
                  <a:srgbClr val="C00000"/>
                </a:solidFill>
              </a:rPr>
              <a:t>2</a:t>
            </a:r>
            <a:r>
              <a:rPr lang="es-ES_tradnl" dirty="0" smtClean="0"/>
              <a:t> </a:t>
            </a:r>
            <a:r>
              <a:rPr lang="es-ES_tradnl" dirty="0"/>
              <a:t>en la atmósfera, existe un creciente interés mundial por encontrar </a:t>
            </a:r>
            <a:r>
              <a:rPr lang="es-ES_tradnl" dirty="0" smtClean="0"/>
              <a:t>mecanismos desarrollo limpio (MDL) </a:t>
            </a:r>
            <a:r>
              <a:rPr lang="es-ES_tradnl" dirty="0"/>
              <a:t>para reducir o compensar sus emisiones. 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Una manera </a:t>
            </a:r>
            <a:r>
              <a:rPr lang="es-ES_tradnl" dirty="0"/>
              <a:t>de </a:t>
            </a:r>
            <a:r>
              <a:rPr lang="es-ES_tradnl" dirty="0" smtClean="0"/>
              <a:t>hacerlo, es capturar </a:t>
            </a:r>
            <a:r>
              <a:rPr lang="es-ES_tradnl" dirty="0"/>
              <a:t>el CO</a:t>
            </a:r>
            <a:r>
              <a:rPr lang="es-ES_tradnl" baseline="-25000" dirty="0"/>
              <a:t>2</a:t>
            </a:r>
            <a:r>
              <a:rPr lang="es-ES_tradnl" dirty="0"/>
              <a:t> atmosférico excedente por medio de la reforestación</a:t>
            </a:r>
            <a:r>
              <a:rPr lang="es-ES_tradnl" dirty="0" smtClean="0"/>
              <a:t>.</a:t>
            </a:r>
          </a:p>
          <a:p>
            <a:endParaRPr lang="es-ES_tradnl" dirty="0" smtClean="0">
              <a:solidFill>
                <a:srgbClr val="FFCD2F"/>
              </a:solidFill>
            </a:endParaRPr>
          </a:p>
          <a:p>
            <a:r>
              <a:rPr lang="es-ES_tradnl" dirty="0" smtClean="0">
                <a:solidFill>
                  <a:srgbClr val="FFCD2F"/>
                </a:solidFill>
              </a:rPr>
              <a:t>En esta coyuntura, </a:t>
            </a:r>
            <a:r>
              <a:rPr lang="es-ES_tradnl" dirty="0">
                <a:solidFill>
                  <a:srgbClr val="FFCD2F"/>
                </a:solidFill>
              </a:rPr>
              <a:t>los bosques </a:t>
            </a:r>
            <a:r>
              <a:rPr lang="es-ES_tradnl" dirty="0" smtClean="0">
                <a:solidFill>
                  <a:srgbClr val="FFCD2F"/>
                </a:solidFill>
              </a:rPr>
              <a:t>pueden </a:t>
            </a:r>
            <a:r>
              <a:rPr lang="es-ES_tradnl" dirty="0">
                <a:solidFill>
                  <a:srgbClr val="FFCD2F"/>
                </a:solidFill>
              </a:rPr>
              <a:t>jugar un papel </a:t>
            </a:r>
            <a:r>
              <a:rPr lang="es-ES_tradnl" dirty="0" smtClean="0">
                <a:solidFill>
                  <a:srgbClr val="FFCD2F"/>
                </a:solidFill>
              </a:rPr>
              <a:t>importante en el desarrollo </a:t>
            </a:r>
            <a:r>
              <a:rPr lang="es-ES_tradnl" dirty="0">
                <a:solidFill>
                  <a:srgbClr val="FFCD2F"/>
                </a:solidFill>
              </a:rPr>
              <a:t>sostenible del Perú . </a:t>
            </a:r>
            <a:endParaRPr lang="es-ES_tradnl" dirty="0" smtClean="0">
              <a:solidFill>
                <a:srgbClr val="FFCD2F"/>
              </a:solidFill>
            </a:endParaRPr>
          </a:p>
          <a:p>
            <a:endParaRPr lang="es-ES_tradnl" dirty="0"/>
          </a:p>
          <a:p>
            <a:r>
              <a:rPr lang="es-ES_tradnl" dirty="0">
                <a:solidFill>
                  <a:srgbClr val="FFCD2F"/>
                </a:solidFill>
              </a:rPr>
              <a:t>La mayor parte de las emisiones del Perú provienen de la quema de bosques: unas </a:t>
            </a:r>
            <a:r>
              <a:rPr lang="es-ES_tradnl" b="1" dirty="0">
                <a:solidFill>
                  <a:srgbClr val="C00000"/>
                </a:solidFill>
              </a:rPr>
              <a:t>250.000</a:t>
            </a:r>
            <a:r>
              <a:rPr lang="es-ES_tradnl" dirty="0">
                <a:solidFill>
                  <a:srgbClr val="C00000"/>
                </a:solidFill>
              </a:rPr>
              <a:t> </a:t>
            </a:r>
            <a:r>
              <a:rPr lang="es-ES_tradnl" dirty="0">
                <a:solidFill>
                  <a:srgbClr val="FFCD2F"/>
                </a:solidFill>
              </a:rPr>
              <a:t>hectáreas al año, aproximadamente el </a:t>
            </a:r>
            <a:r>
              <a:rPr lang="es-ES_tradnl" dirty="0" smtClean="0">
                <a:solidFill>
                  <a:srgbClr val="FFCD2F"/>
                </a:solidFill>
              </a:rPr>
              <a:t>80% </a:t>
            </a:r>
            <a:r>
              <a:rPr lang="es-ES_tradnl" dirty="0">
                <a:solidFill>
                  <a:srgbClr val="FFCD2F"/>
                </a:solidFill>
              </a:rPr>
              <a:t>de las emisiones totales del país</a:t>
            </a:r>
            <a:r>
              <a:rPr lang="es-ES_tradnl" dirty="0" smtClean="0">
                <a:solidFill>
                  <a:srgbClr val="FFCD2F"/>
                </a:solidFill>
              </a:rPr>
              <a:t>.</a:t>
            </a:r>
            <a:endParaRPr lang="es-ES_tradnl" dirty="0">
              <a:solidFill>
                <a:srgbClr val="FFCD2F"/>
              </a:solidFill>
            </a:endParaRPr>
          </a:p>
        </p:txBody>
      </p:sp>
      <p:pic>
        <p:nvPicPr>
          <p:cNvPr id="1026" name="Picture 2" descr="http://resnickscity.files.wordpress.com/2009/10/deforestac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80" y="1047219"/>
            <a:ext cx="31503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rel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25" y="3933056"/>
            <a:ext cx="3203848" cy="20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7" name="6 Rectángulo"/>
          <p:cNvSpPr/>
          <p:nvPr/>
        </p:nvSpPr>
        <p:spPr>
          <a:xfrm>
            <a:off x="-3348880" y="267217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Sumideros de </a:t>
            </a:r>
            <a:r>
              <a:rPr lang="es-PE" dirty="0" err="1" smtClean="0"/>
              <a:t>carmbono</a:t>
            </a:r>
            <a:r>
              <a:rPr lang="es-PE" dirty="0" smtClean="0"/>
              <a:t> </a:t>
            </a:r>
            <a:r>
              <a:rPr lang="es-PE" dirty="0" err="1" smtClean="0"/>
              <a:t>Brack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209172" y="306475"/>
            <a:ext cx="878845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400" b="1" dirty="0" smtClean="0"/>
              <a:t>Dinero por bosques</a:t>
            </a:r>
            <a:endParaRPr lang="es-PE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209171" y="1028343"/>
            <a:ext cx="87884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rgbClr val="FFCD2F"/>
                </a:solidFill>
              </a:rPr>
              <a:t>BOSQUES </a:t>
            </a:r>
            <a:r>
              <a:rPr lang="es-ES_tradnl" b="1" dirty="0">
                <a:solidFill>
                  <a:srgbClr val="FFCD2F"/>
                </a:solidFill>
              </a:rPr>
              <a:t>Y CARBONO EN EL </a:t>
            </a:r>
            <a:r>
              <a:rPr lang="es-ES_tradnl" b="1" dirty="0" smtClean="0">
                <a:solidFill>
                  <a:srgbClr val="FFCD2F"/>
                </a:solidFill>
              </a:rPr>
              <a:t>PERU</a:t>
            </a:r>
          </a:p>
          <a:p>
            <a:r>
              <a:rPr lang="es-ES_tradnl" b="1" dirty="0" smtClean="0">
                <a:solidFill>
                  <a:srgbClr val="FFCD2F"/>
                </a:solidFill>
              </a:rPr>
              <a:t> </a:t>
            </a:r>
            <a:r>
              <a:rPr lang="es-ES_tradnl" dirty="0" smtClean="0"/>
              <a:t>Según </a:t>
            </a:r>
            <a:r>
              <a:rPr lang="es-ES_tradnl" dirty="0"/>
              <a:t>lo expuesto, pueden ubicarse tres líneas estratégicas para reducir el CO</a:t>
            </a:r>
            <a:r>
              <a:rPr lang="es-ES_tradnl" baseline="-25000" dirty="0"/>
              <a:t>2</a:t>
            </a:r>
            <a:r>
              <a:rPr lang="es-ES_tradnl" dirty="0"/>
              <a:t> atmosférico desde los bosques: </a:t>
            </a:r>
            <a:endParaRPr lang="es-ES_tradnl" dirty="0" smtClean="0"/>
          </a:p>
          <a:p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Conservar </a:t>
            </a:r>
            <a:r>
              <a:rPr lang="es-ES_tradnl" dirty="0"/>
              <a:t>bosques, evitando su quema y la consiguiente emisión de CO</a:t>
            </a:r>
            <a:r>
              <a:rPr lang="es-ES_tradnl" baseline="-25000" dirty="0"/>
              <a:t>2</a:t>
            </a:r>
            <a:r>
              <a:rPr lang="es-ES_tradnl" dirty="0"/>
              <a:t> </a:t>
            </a:r>
            <a:r>
              <a:rPr lang="es-ES_tradnl" dirty="0" smtClean="0"/>
              <a:t>a </a:t>
            </a:r>
            <a:r>
              <a:rPr lang="es-ES_tradnl" dirty="0"/>
              <a:t>la </a:t>
            </a:r>
            <a:r>
              <a:rPr lang="es-ES_tradnl" dirty="0" smtClean="0"/>
              <a:t>atmósfera.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Plantar </a:t>
            </a:r>
            <a:r>
              <a:rPr lang="es-ES_tradnl" dirty="0"/>
              <a:t>bosques para recapturar CO</a:t>
            </a:r>
            <a:r>
              <a:rPr lang="es-ES_tradnl" baseline="-25000" dirty="0"/>
              <a:t>2</a:t>
            </a:r>
            <a:r>
              <a:rPr lang="es-ES_tradnl" dirty="0"/>
              <a:t> excedente y fijarlo en la biomasa </a:t>
            </a:r>
            <a:r>
              <a:rPr lang="es-ES_tradnl" dirty="0" smtClean="0"/>
              <a:t>vegetal.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/>
              <a:t>F</a:t>
            </a:r>
            <a:r>
              <a:rPr lang="es-ES_tradnl" dirty="0" smtClean="0"/>
              <a:t>omentar </a:t>
            </a:r>
            <a:r>
              <a:rPr lang="es-ES_tradnl" dirty="0"/>
              <a:t>sistemas agroforestales en zonas adecuadas que también contribuirían a la recaptura de carbono. </a:t>
            </a:r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endParaRPr lang="es-PE" dirty="0"/>
          </a:p>
          <a:p>
            <a:r>
              <a:rPr lang="es-ES_tradnl" dirty="0"/>
              <a:t>El Perú ofrece un potencial interesante en los tres sentidos: </a:t>
            </a:r>
            <a:endParaRPr lang="es-ES_tradnl" dirty="0" smtClean="0"/>
          </a:p>
          <a:p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solidFill>
                  <a:srgbClr val="C00000"/>
                </a:solidFill>
              </a:rPr>
              <a:t>Posee </a:t>
            </a:r>
            <a:r>
              <a:rPr lang="es-ES_tradnl" b="1" dirty="0">
                <a:solidFill>
                  <a:srgbClr val="C00000"/>
                </a:solidFill>
              </a:rPr>
              <a:t>62 millones </a:t>
            </a:r>
            <a:r>
              <a:rPr lang="es-ES_tradnl" dirty="0">
                <a:solidFill>
                  <a:srgbClr val="FFCD2F"/>
                </a:solidFill>
              </a:rPr>
              <a:t>de hectáreas de bosques </a:t>
            </a:r>
            <a:r>
              <a:rPr lang="es-ES_tradnl" dirty="0" smtClean="0">
                <a:solidFill>
                  <a:srgbClr val="FFCD2F"/>
                </a:solidFill>
              </a:rPr>
              <a:t>amazónicos.</a:t>
            </a:r>
            <a:r>
              <a:rPr lang="es-ES_tradnl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solidFill>
                  <a:srgbClr val="C00000"/>
                </a:solidFill>
              </a:rPr>
              <a:t>10 </a:t>
            </a:r>
            <a:r>
              <a:rPr lang="es-ES_tradnl" b="1" dirty="0">
                <a:solidFill>
                  <a:srgbClr val="C00000"/>
                </a:solidFill>
              </a:rPr>
              <a:t>millones de hectáreas</a:t>
            </a:r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de tierras aptas para la </a:t>
            </a:r>
            <a:r>
              <a:rPr lang="es-ES_tradn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reforestación</a:t>
            </a:r>
            <a:r>
              <a:rPr lang="es-ES_trad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Amplias </a:t>
            </a:r>
            <a:r>
              <a:rPr lang="es-ES_trad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superficies de la Amazonia con potencial agroforestal. </a:t>
            </a:r>
            <a:endParaRPr lang="es-P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P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26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2.picsearch.com/is?DsW_Q5LTMJg3Q8MsmmPs2kHFFD1GIUdc7x1FlOAYd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2056284"/>
            <a:ext cx="12192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109850"/>
            <a:ext cx="637225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EL HOMBRE DESCUBRE EL FUEGO</a:t>
            </a:r>
            <a:endParaRPr lang="es-PE" sz="2800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74030" cy="2872760"/>
          </a:xfrm>
        </p:spPr>
        <p:txBody>
          <a:bodyPr>
            <a:normAutofit lnSpcReduction="10000"/>
          </a:bodyPr>
          <a:lstStyle/>
          <a:p>
            <a:pPr marL="379476" indent="-342900" algn="l">
              <a:buFont typeface="Arial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Alumbrar grutas y </a:t>
            </a:r>
            <a:r>
              <a:rPr lang="es-ES" sz="2400" dirty="0" smtClean="0">
                <a:solidFill>
                  <a:schemeClr val="tx1"/>
                </a:solidFill>
              </a:rPr>
              <a:t>cavernas, protegerse </a:t>
            </a:r>
            <a:r>
              <a:rPr lang="es-ES" sz="2400" dirty="0">
                <a:solidFill>
                  <a:schemeClr val="tx1"/>
                </a:solidFill>
              </a:rPr>
              <a:t>del frío en el </a:t>
            </a:r>
            <a:r>
              <a:rPr lang="es-ES" sz="2400" dirty="0" smtClean="0">
                <a:solidFill>
                  <a:schemeClr val="tx1"/>
                </a:solidFill>
              </a:rPr>
              <a:t>invierno.</a:t>
            </a:r>
          </a:p>
          <a:p>
            <a:pPr marL="379476" indent="-342900"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Calentar </a:t>
            </a:r>
            <a:r>
              <a:rPr lang="es-ES" sz="2400" dirty="0">
                <a:solidFill>
                  <a:schemeClr val="tx1"/>
                </a:solidFill>
              </a:rPr>
              <a:t>y cocer los </a:t>
            </a:r>
            <a:r>
              <a:rPr lang="es-ES" sz="2400" dirty="0" smtClean="0">
                <a:solidFill>
                  <a:schemeClr val="tx1"/>
                </a:solidFill>
              </a:rPr>
              <a:t>alimentos. </a:t>
            </a:r>
          </a:p>
          <a:p>
            <a:pPr marL="379476" indent="-342900"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En </a:t>
            </a:r>
            <a:r>
              <a:rPr lang="es-ES" sz="2400" dirty="0">
                <a:solidFill>
                  <a:schemeClr val="tx1"/>
                </a:solidFill>
              </a:rPr>
              <a:t>el Perú hacer la </a:t>
            </a:r>
            <a:r>
              <a:rPr lang="es-ES" sz="2400" dirty="0" smtClean="0">
                <a:solidFill>
                  <a:schemeClr val="tx1"/>
                </a:solidFill>
              </a:rPr>
              <a:t>pachamanca. </a:t>
            </a:r>
          </a:p>
          <a:p>
            <a:pPr marL="379476" indent="-342900"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Para </a:t>
            </a:r>
            <a:r>
              <a:rPr lang="es-ES" sz="2400" dirty="0">
                <a:solidFill>
                  <a:schemeClr val="tx1"/>
                </a:solidFill>
              </a:rPr>
              <a:t>hacer el </a:t>
            </a:r>
            <a:r>
              <a:rPr lang="es-ES" sz="2400" dirty="0" smtClean="0">
                <a:solidFill>
                  <a:schemeClr val="tx1"/>
                </a:solidFill>
              </a:rPr>
              <a:t>pan.</a:t>
            </a:r>
          </a:p>
          <a:p>
            <a:pPr marL="379476" indent="-342900" algn="l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Hornos para </a:t>
            </a:r>
            <a:r>
              <a:rPr lang="es-ES" sz="2400" dirty="0">
                <a:solidFill>
                  <a:schemeClr val="tx1"/>
                </a:solidFill>
              </a:rPr>
              <a:t>producir ladrillos, tejas, cerámicas, vasijas, ollas de barro, </a:t>
            </a:r>
            <a:r>
              <a:rPr lang="es-ES" sz="2400" dirty="0" smtClean="0">
                <a:solidFill>
                  <a:schemeClr val="tx1"/>
                </a:solidFill>
              </a:rPr>
              <a:t>vajilla </a:t>
            </a:r>
            <a:r>
              <a:rPr lang="es-ES" sz="2400" dirty="0">
                <a:solidFill>
                  <a:schemeClr val="tx1"/>
                </a:solidFill>
              </a:rPr>
              <a:t>enlozada y objetos de </a:t>
            </a:r>
            <a:r>
              <a:rPr lang="es-ES" sz="2400" dirty="0" smtClean="0">
                <a:solidFill>
                  <a:schemeClr val="tx1"/>
                </a:solidFill>
              </a:rPr>
              <a:t>vidrio. </a:t>
            </a:r>
            <a:endParaRPr lang="es-PE" sz="2400" dirty="0"/>
          </a:p>
        </p:txBody>
      </p:sp>
      <p:pic>
        <p:nvPicPr>
          <p:cNvPr id="10" name="Picture 2" descr="http://libertadhumana.files.wordpress.com/2008/12/ca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9" y="3475315"/>
            <a:ext cx="3583588" cy="31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2.bp.blogspot.com/-S3hW7bP9qN8/UIvAmSzGSYI/AAAAAAAAALU/PjQZ7QtcsB4/s1600/ciudad+de+la+edad+de+los+metales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75315"/>
            <a:ext cx="4248472" cy="32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7" name="6 Rectángulo"/>
          <p:cNvSpPr/>
          <p:nvPr/>
        </p:nvSpPr>
        <p:spPr>
          <a:xfrm>
            <a:off x="-3348880" y="267217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Sumideros de </a:t>
            </a:r>
            <a:r>
              <a:rPr lang="es-PE" dirty="0" err="1" smtClean="0"/>
              <a:t>carmbono</a:t>
            </a:r>
            <a:r>
              <a:rPr lang="es-PE" dirty="0" smtClean="0"/>
              <a:t> </a:t>
            </a:r>
            <a:r>
              <a:rPr lang="es-PE" dirty="0" err="1" smtClean="0"/>
              <a:t>Brack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209172" y="306475"/>
            <a:ext cx="878845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400" b="1" dirty="0" smtClean="0"/>
              <a:t>Dinero por bosques</a:t>
            </a:r>
            <a:endParaRPr lang="es-PE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209172" y="1124744"/>
            <a:ext cx="87884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En promedio, </a:t>
            </a:r>
            <a:r>
              <a:rPr lang="es-ES_tradnl" dirty="0">
                <a:solidFill>
                  <a:srgbClr val="FFCD2F"/>
                </a:solidFill>
              </a:rPr>
              <a:t>una hectárea </a:t>
            </a:r>
            <a:r>
              <a:rPr lang="es-ES_tradnl" dirty="0"/>
              <a:t>de bosque húmedo </a:t>
            </a:r>
            <a:r>
              <a:rPr lang="es-ES_tradnl" dirty="0" smtClean="0"/>
              <a:t>amazónico, </a:t>
            </a:r>
          </a:p>
          <a:p>
            <a:r>
              <a:rPr lang="es-ES_tradnl" b="1" dirty="0" smtClean="0">
                <a:solidFill>
                  <a:srgbClr val="E183C8"/>
                </a:solidFill>
              </a:rPr>
              <a:t>retiene </a:t>
            </a:r>
            <a:r>
              <a:rPr lang="es-ES_tradnl" b="1" dirty="0">
                <a:solidFill>
                  <a:srgbClr val="E183C8"/>
                </a:solidFill>
              </a:rPr>
              <a:t>150 toneladas de carbono</a:t>
            </a:r>
            <a:r>
              <a:rPr lang="es-ES_tradnl" dirty="0" smtClean="0">
                <a:solidFill>
                  <a:srgbClr val="C00000"/>
                </a:solidFill>
              </a:rPr>
              <a:t>.</a:t>
            </a:r>
          </a:p>
          <a:p>
            <a:endParaRPr lang="es-ES_tradnl" dirty="0" smtClean="0">
              <a:solidFill>
                <a:srgbClr val="C00000"/>
              </a:solidFill>
            </a:endParaRPr>
          </a:p>
          <a:p>
            <a:r>
              <a:rPr lang="es-ES_tradnl" dirty="0" smtClean="0"/>
              <a:t>Si </a:t>
            </a:r>
            <a:r>
              <a:rPr lang="es-ES_tradnl" dirty="0"/>
              <a:t>se multiplica esta cifra por los </a:t>
            </a:r>
            <a:r>
              <a:rPr lang="es-ES_tradnl" b="1" dirty="0">
                <a:solidFill>
                  <a:srgbClr val="E183C8"/>
                </a:solidFill>
              </a:rPr>
              <a:t>62 millones de hectáreas </a:t>
            </a:r>
            <a:r>
              <a:rPr lang="es-ES_tradnl" dirty="0"/>
              <a:t>de bosques amazónicos que posee el </a:t>
            </a:r>
            <a:r>
              <a:rPr lang="es-ES_tradnl" dirty="0" smtClean="0"/>
              <a:t>Perú, nuestra </a:t>
            </a:r>
            <a:r>
              <a:rPr lang="es-ES_tradnl" dirty="0"/>
              <a:t>selva almacena aproximadamente </a:t>
            </a:r>
            <a:r>
              <a:rPr lang="es-ES_tradnl" b="1" dirty="0">
                <a:solidFill>
                  <a:srgbClr val="E183C8"/>
                </a:solidFill>
              </a:rPr>
              <a:t>9.300 millones de toneladas de carbono</a:t>
            </a:r>
            <a:r>
              <a:rPr lang="es-ES_tradnl" dirty="0">
                <a:solidFill>
                  <a:srgbClr val="E183C8"/>
                </a:solidFill>
              </a:rPr>
              <a:t>. </a:t>
            </a:r>
            <a:endParaRPr lang="es-ES_tradnl" dirty="0" smtClean="0">
              <a:solidFill>
                <a:srgbClr val="E183C8"/>
              </a:solidFill>
            </a:endParaRPr>
          </a:p>
          <a:p>
            <a:endParaRPr lang="es-ES_tradnl" dirty="0">
              <a:solidFill>
                <a:srgbClr val="FFCD2F"/>
              </a:solidFill>
            </a:endParaRPr>
          </a:p>
          <a:p>
            <a:r>
              <a:rPr lang="es-ES_tradnl" dirty="0" smtClean="0"/>
              <a:t>Se </a:t>
            </a:r>
            <a:r>
              <a:rPr lang="es-ES_tradnl" dirty="0"/>
              <a:t>calcula que </a:t>
            </a:r>
            <a:r>
              <a:rPr lang="es-ES_tradnl" dirty="0">
                <a:solidFill>
                  <a:srgbClr val="FFCD2F"/>
                </a:solidFill>
              </a:rPr>
              <a:t>el precio de una tonelada </a:t>
            </a:r>
            <a:r>
              <a:rPr lang="es-ES_tradnl" dirty="0"/>
              <a:t>de carbono retenida </a:t>
            </a:r>
            <a:r>
              <a:rPr lang="es-ES_tradnl" dirty="0" smtClean="0"/>
              <a:t>es </a:t>
            </a:r>
          </a:p>
          <a:p>
            <a:r>
              <a:rPr lang="es-ES_tradnl" dirty="0" smtClean="0">
                <a:solidFill>
                  <a:srgbClr val="FFCD2F"/>
                </a:solidFill>
              </a:rPr>
              <a:t>de </a:t>
            </a:r>
            <a:r>
              <a:rPr lang="es-ES_tradnl" b="1" dirty="0" smtClean="0">
                <a:solidFill>
                  <a:srgbClr val="E183C8"/>
                </a:solidFill>
              </a:rPr>
              <a:t>$ 5.00</a:t>
            </a:r>
            <a:r>
              <a:rPr lang="es-ES_tradnl" dirty="0" smtClean="0">
                <a:solidFill>
                  <a:srgbClr val="FFCD2F"/>
                </a:solidFill>
              </a:rPr>
              <a:t>, </a:t>
            </a:r>
            <a:r>
              <a:rPr lang="es-ES_tradnl" dirty="0">
                <a:solidFill>
                  <a:srgbClr val="FFCD2F"/>
                </a:solidFill>
              </a:rPr>
              <a:t>lo que hace </a:t>
            </a:r>
            <a:r>
              <a:rPr lang="es-ES_tradnl" b="1" dirty="0" smtClean="0">
                <a:solidFill>
                  <a:srgbClr val="E183C8"/>
                </a:solidFill>
              </a:rPr>
              <a:t>$ </a:t>
            </a:r>
            <a:r>
              <a:rPr lang="es-ES_tradnl" b="1" dirty="0">
                <a:solidFill>
                  <a:srgbClr val="E183C8"/>
                </a:solidFill>
              </a:rPr>
              <a:t>750 por hectárea</a:t>
            </a:r>
            <a:r>
              <a:rPr lang="es-ES_tradnl" dirty="0" smtClean="0">
                <a:solidFill>
                  <a:srgbClr val="E183C8"/>
                </a:solidFill>
              </a:rPr>
              <a:t>.</a:t>
            </a:r>
          </a:p>
          <a:p>
            <a:endParaRPr lang="es-ES_tradnl" dirty="0" smtClean="0">
              <a:solidFill>
                <a:srgbClr val="E183C8"/>
              </a:solidFill>
            </a:endParaRPr>
          </a:p>
          <a:p>
            <a:r>
              <a:rPr lang="es-ES_tradnl" dirty="0" smtClean="0"/>
              <a:t>Así</a:t>
            </a:r>
            <a:r>
              <a:rPr lang="es-ES_tradnl" dirty="0"/>
              <a:t>, el </a:t>
            </a:r>
            <a:r>
              <a:rPr lang="es-ES_tradnl" dirty="0">
                <a:solidFill>
                  <a:srgbClr val="FFCD2F"/>
                </a:solidFill>
              </a:rPr>
              <a:t>valor total del carbono cautivo en los bosques amazónicos del Perú está en el orden de los </a:t>
            </a:r>
            <a:r>
              <a:rPr lang="es-ES_tradnl" b="1" dirty="0" smtClean="0">
                <a:solidFill>
                  <a:srgbClr val="E183C8"/>
                </a:solidFill>
              </a:rPr>
              <a:t>$ 46,500 </a:t>
            </a:r>
            <a:r>
              <a:rPr lang="es-ES_tradnl" b="1" dirty="0">
                <a:solidFill>
                  <a:srgbClr val="E183C8"/>
                </a:solidFill>
              </a:rPr>
              <a:t>millones. </a:t>
            </a:r>
            <a:endParaRPr lang="es-ES_tradnl" b="1" dirty="0" smtClean="0">
              <a:solidFill>
                <a:srgbClr val="E183C8"/>
              </a:solidFill>
            </a:endParaRPr>
          </a:p>
          <a:p>
            <a:endParaRPr lang="es-ES_tradnl" b="1" dirty="0" smtClean="0">
              <a:solidFill>
                <a:srgbClr val="C00000"/>
              </a:solidFill>
            </a:endParaRPr>
          </a:p>
          <a:p>
            <a:r>
              <a:rPr lang="es-ES_tradnl" dirty="0" smtClean="0"/>
              <a:t>Haciendo </a:t>
            </a:r>
            <a:r>
              <a:rPr lang="es-ES_tradnl" dirty="0"/>
              <a:t>cálculos similares, resulta que solo por este concepto del carbono retenido, las áreas naturales protegidas de la Amazonia </a:t>
            </a:r>
            <a:r>
              <a:rPr lang="es-ES_tradnl" dirty="0" smtClean="0"/>
              <a:t>- que </a:t>
            </a:r>
            <a:r>
              <a:rPr lang="es-ES_tradnl" dirty="0"/>
              <a:t>cubren aproximadamente unos </a:t>
            </a:r>
            <a:r>
              <a:rPr lang="es-ES_tradnl" dirty="0">
                <a:solidFill>
                  <a:srgbClr val="E183C8"/>
                </a:solidFill>
              </a:rPr>
              <a:t>15 millones </a:t>
            </a:r>
            <a:r>
              <a:rPr lang="es-ES_tradnl" dirty="0">
                <a:solidFill>
                  <a:srgbClr val="FFCD2F"/>
                </a:solidFill>
              </a:rPr>
              <a:t>de </a:t>
            </a:r>
            <a:r>
              <a:rPr lang="es-ES_tradnl" dirty="0" smtClean="0">
                <a:solidFill>
                  <a:srgbClr val="FFCD2F"/>
                </a:solidFill>
              </a:rPr>
              <a:t>hectáreas- </a:t>
            </a:r>
            <a:r>
              <a:rPr lang="es-ES_tradnl" dirty="0" smtClean="0">
                <a:solidFill>
                  <a:srgbClr val="E183C8"/>
                </a:solidFill>
              </a:rPr>
              <a:t>tienen un valor </a:t>
            </a:r>
            <a:r>
              <a:rPr lang="es-ES_tradnl" dirty="0">
                <a:solidFill>
                  <a:srgbClr val="E183C8"/>
                </a:solidFill>
              </a:rPr>
              <a:t>de </a:t>
            </a:r>
            <a:r>
              <a:rPr lang="es-ES_tradnl" b="1" dirty="0" smtClean="0">
                <a:solidFill>
                  <a:srgbClr val="E183C8"/>
                </a:solidFill>
              </a:rPr>
              <a:t>$ 11,250 </a:t>
            </a:r>
            <a:r>
              <a:rPr lang="es-ES_tradnl" b="1" dirty="0">
                <a:solidFill>
                  <a:srgbClr val="E183C8"/>
                </a:solidFill>
              </a:rPr>
              <a:t>millones. </a:t>
            </a:r>
            <a:endParaRPr lang="es-PE" b="1" dirty="0">
              <a:solidFill>
                <a:srgbClr val="E183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7" name="6 Rectángulo"/>
          <p:cNvSpPr/>
          <p:nvPr/>
        </p:nvSpPr>
        <p:spPr>
          <a:xfrm>
            <a:off x="-3348880" y="267217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Sumideros de </a:t>
            </a:r>
            <a:r>
              <a:rPr lang="es-PE" dirty="0" err="1" smtClean="0"/>
              <a:t>carmbono</a:t>
            </a:r>
            <a:r>
              <a:rPr lang="es-PE" dirty="0" smtClean="0"/>
              <a:t> </a:t>
            </a:r>
            <a:r>
              <a:rPr lang="es-PE" dirty="0" err="1" smtClean="0"/>
              <a:t>Brack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209172" y="306475"/>
            <a:ext cx="878845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400" b="1" dirty="0" smtClean="0"/>
              <a:t>Dinero por bosques</a:t>
            </a:r>
            <a:endParaRPr lang="es-PE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209171" y="1028343"/>
            <a:ext cx="8788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FFCD2F"/>
                </a:solidFill>
              </a:rPr>
              <a:t>Las </a:t>
            </a:r>
            <a:r>
              <a:rPr lang="es-ES_tradnl" dirty="0">
                <a:solidFill>
                  <a:srgbClr val="FFCD2F"/>
                </a:solidFill>
              </a:rPr>
              <a:t>tierras tituladas de comunidades nativas, que suman </a:t>
            </a:r>
            <a:r>
              <a:rPr lang="es-ES_tradnl" dirty="0" smtClean="0">
                <a:solidFill>
                  <a:srgbClr val="E183C8"/>
                </a:solidFill>
              </a:rPr>
              <a:t>7,700 millones, </a:t>
            </a:r>
            <a:r>
              <a:rPr lang="es-ES_tradnl" dirty="0">
                <a:solidFill>
                  <a:srgbClr val="FFCD2F"/>
                </a:solidFill>
              </a:rPr>
              <a:t>de hectáreas muy poco intervenidas, están valoradas en </a:t>
            </a:r>
            <a:r>
              <a:rPr lang="es-ES_tradnl" dirty="0" smtClean="0">
                <a:solidFill>
                  <a:srgbClr val="E183C8"/>
                </a:solidFill>
              </a:rPr>
              <a:t>$ 5,775 </a:t>
            </a:r>
            <a:r>
              <a:rPr lang="es-ES_tradnl" dirty="0">
                <a:solidFill>
                  <a:srgbClr val="E183C8"/>
                </a:solidFill>
              </a:rPr>
              <a:t>millones.</a:t>
            </a:r>
            <a:r>
              <a:rPr lang="es-ES_tradnl" dirty="0">
                <a:solidFill>
                  <a:srgbClr val="FFCD2F"/>
                </a:solidFill>
              </a:rPr>
              <a:t> </a:t>
            </a:r>
            <a:endParaRPr lang="es-PE" dirty="0">
              <a:solidFill>
                <a:srgbClr val="FFCD2F"/>
              </a:solidFill>
            </a:endParaRPr>
          </a:p>
          <a:p>
            <a:endParaRPr lang="es-PE" dirty="0">
              <a:solidFill>
                <a:srgbClr val="FFCD2F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844824"/>
            <a:ext cx="88901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PAGAR REFORESTACIÓN CON </a:t>
            </a:r>
            <a:r>
              <a:rPr lang="es-ES_tradnl" b="1" dirty="0" smtClean="0"/>
              <a:t>CARBONO</a:t>
            </a:r>
          </a:p>
          <a:p>
            <a:r>
              <a:rPr lang="es-ES_tradnl" b="1" dirty="0" smtClean="0"/>
              <a:t> </a:t>
            </a:r>
            <a:r>
              <a:rPr lang="es-ES_tradnl" b="1" dirty="0"/>
              <a:t/>
            </a:r>
            <a:br>
              <a:rPr lang="es-ES_tradnl" b="1" dirty="0"/>
            </a:br>
            <a:r>
              <a:rPr lang="es-ES_tradnl" dirty="0">
                <a:solidFill>
                  <a:srgbClr val="FFCD2F"/>
                </a:solidFill>
              </a:rPr>
              <a:t>En el Perú </a:t>
            </a:r>
            <a:r>
              <a:rPr lang="es-ES_tradnl" dirty="0" smtClean="0">
                <a:solidFill>
                  <a:srgbClr val="FFCD2F"/>
                </a:solidFill>
              </a:rPr>
              <a:t>existen (</a:t>
            </a:r>
            <a:r>
              <a:rPr lang="es-ES_tradnl" dirty="0" smtClean="0"/>
              <a:t>entre </a:t>
            </a:r>
            <a:r>
              <a:rPr lang="es-ES_tradnl" dirty="0"/>
              <a:t>la sierra y la </a:t>
            </a:r>
            <a:r>
              <a:rPr lang="es-ES_tradnl" dirty="0" smtClean="0"/>
              <a:t>selva)</a:t>
            </a:r>
            <a:r>
              <a:rPr lang="es-ES_tradnl" dirty="0" smtClean="0">
                <a:solidFill>
                  <a:srgbClr val="FFCD2F"/>
                </a:solidFill>
              </a:rPr>
              <a:t> </a:t>
            </a:r>
            <a:r>
              <a:rPr lang="es-ES_tradnl" dirty="0">
                <a:solidFill>
                  <a:srgbClr val="FFCD2F"/>
                </a:solidFill>
              </a:rPr>
              <a:t>al menos </a:t>
            </a:r>
            <a:r>
              <a:rPr lang="es-ES_tradnl" b="1" dirty="0">
                <a:solidFill>
                  <a:srgbClr val="E183C8"/>
                </a:solidFill>
              </a:rPr>
              <a:t>10 millones de hectáreas con potencial para </a:t>
            </a:r>
            <a:r>
              <a:rPr lang="es-ES_tradnl" b="1" dirty="0" smtClean="0">
                <a:solidFill>
                  <a:srgbClr val="E183C8"/>
                </a:solidFill>
              </a:rPr>
              <a:t>reforestación.</a:t>
            </a:r>
          </a:p>
          <a:p>
            <a:r>
              <a:rPr lang="es-ES_tradnl" dirty="0" smtClean="0"/>
              <a:t>Se </a:t>
            </a:r>
            <a:r>
              <a:rPr lang="es-ES_tradnl" dirty="0"/>
              <a:t>calcula que </a:t>
            </a:r>
            <a:r>
              <a:rPr lang="es-ES_tradnl" dirty="0">
                <a:solidFill>
                  <a:srgbClr val="FFCD2F"/>
                </a:solidFill>
              </a:rPr>
              <a:t>podrían reforestarse unas </a:t>
            </a:r>
            <a:r>
              <a:rPr lang="es-ES_tradnl" b="1" dirty="0">
                <a:solidFill>
                  <a:srgbClr val="E183C8"/>
                </a:solidFill>
              </a:rPr>
              <a:t>100.000 hectáreas anuales</a:t>
            </a:r>
            <a:r>
              <a:rPr lang="es-ES_tradnl" b="1" dirty="0"/>
              <a:t>. </a:t>
            </a:r>
            <a:endParaRPr lang="es-ES_tradnl" b="1" dirty="0" smtClean="0"/>
          </a:p>
          <a:p>
            <a:endParaRPr lang="es-ES_tradnl" b="1" dirty="0"/>
          </a:p>
          <a:p>
            <a:r>
              <a:rPr lang="es-ES_tradnl" dirty="0" smtClean="0"/>
              <a:t>Los </a:t>
            </a:r>
            <a:r>
              <a:rPr lang="es-ES_tradnl" dirty="0"/>
              <a:t>costos </a:t>
            </a:r>
            <a:r>
              <a:rPr lang="es-ES_tradnl" dirty="0" smtClean="0"/>
              <a:t>son </a:t>
            </a:r>
            <a:r>
              <a:rPr lang="es-ES_tradnl" dirty="0"/>
              <a:t>bastante altos, pero </a:t>
            </a:r>
            <a:r>
              <a:rPr lang="es-ES_tradnl" dirty="0" smtClean="0"/>
              <a:t>estos </a:t>
            </a:r>
            <a:r>
              <a:rPr lang="es-ES_tradnl" dirty="0"/>
              <a:t>pueden ser </a:t>
            </a:r>
            <a:r>
              <a:rPr lang="es-ES_tradnl" dirty="0" smtClean="0"/>
              <a:t>cubiertos en parte, </a:t>
            </a:r>
            <a:r>
              <a:rPr lang="es-ES_tradnl" dirty="0"/>
              <a:t>por la venta del carbono que capturen los árboles en crecimiento. </a:t>
            </a:r>
            <a:endParaRPr lang="es-ES_tradnl" dirty="0" smtClean="0"/>
          </a:p>
          <a:p>
            <a:endParaRPr lang="es-PE" dirty="0"/>
          </a:p>
          <a:p>
            <a:r>
              <a:rPr lang="es-ES_tradnl" dirty="0"/>
              <a:t>El potencial de captura de CO</a:t>
            </a:r>
            <a:r>
              <a:rPr lang="es-ES_tradnl" baseline="-25000" dirty="0"/>
              <a:t>2</a:t>
            </a:r>
            <a:r>
              <a:rPr lang="es-ES_tradnl" dirty="0"/>
              <a:t> en bosques reforestados es muy variable, pero suele encontrarse entre </a:t>
            </a:r>
            <a:r>
              <a:rPr lang="es-ES_tradnl" b="1" dirty="0" smtClean="0">
                <a:solidFill>
                  <a:srgbClr val="E183C8"/>
                </a:solidFill>
              </a:rPr>
              <a:t>6.9 y  7.2 </a:t>
            </a:r>
            <a:r>
              <a:rPr lang="es-ES_tradnl" b="1" dirty="0">
                <a:solidFill>
                  <a:srgbClr val="E183C8"/>
                </a:solidFill>
              </a:rPr>
              <a:t>toneladas de carbono por hectárea </a:t>
            </a:r>
            <a:r>
              <a:rPr lang="es-ES_tradnl" dirty="0">
                <a:solidFill>
                  <a:srgbClr val="FFCD2F"/>
                </a:solidFill>
              </a:rPr>
              <a:t>al año, y puede llegar incluso a las 20 toneladas</a:t>
            </a:r>
            <a:r>
              <a:rPr lang="es-ES_tradnl" dirty="0"/>
              <a:t>. </a:t>
            </a:r>
            <a:endParaRPr lang="es-ES_tradnl" dirty="0" smtClean="0"/>
          </a:p>
          <a:p>
            <a:r>
              <a:rPr lang="es-ES_tradnl" dirty="0" smtClean="0"/>
              <a:t>Vendiendo </a:t>
            </a:r>
            <a:r>
              <a:rPr lang="es-ES_tradnl" dirty="0"/>
              <a:t>certificados de captura de CO</a:t>
            </a:r>
            <a:r>
              <a:rPr lang="es-ES_tradnl" baseline="-25000" dirty="0"/>
              <a:t>2</a:t>
            </a:r>
            <a:r>
              <a:rPr lang="es-ES_tradnl" dirty="0"/>
              <a:t> al precio realista de </a:t>
            </a:r>
            <a:r>
              <a:rPr lang="es-ES_tradnl" dirty="0" smtClean="0">
                <a:solidFill>
                  <a:srgbClr val="E183C8"/>
                </a:solidFill>
              </a:rPr>
              <a:t>$3 </a:t>
            </a:r>
            <a:r>
              <a:rPr lang="es-ES_tradnl" dirty="0" smtClean="0"/>
              <a:t>dólares </a:t>
            </a:r>
            <a:r>
              <a:rPr lang="es-ES_tradnl" dirty="0"/>
              <a:t>la tonelada, </a:t>
            </a:r>
            <a:r>
              <a:rPr lang="es-ES_tradnl" dirty="0">
                <a:solidFill>
                  <a:srgbClr val="FFCD2F"/>
                </a:solidFill>
              </a:rPr>
              <a:t>se obtendría </a:t>
            </a:r>
            <a:r>
              <a:rPr lang="es-ES_tradnl" dirty="0" smtClean="0">
                <a:solidFill>
                  <a:srgbClr val="E183C8"/>
                </a:solidFill>
              </a:rPr>
              <a:t>$ 20.7 </a:t>
            </a:r>
            <a:r>
              <a:rPr lang="es-ES_tradnl" dirty="0">
                <a:solidFill>
                  <a:srgbClr val="FFCD2F"/>
                </a:solidFill>
              </a:rPr>
              <a:t>por hectárea en el peor de los casos, y </a:t>
            </a:r>
            <a:r>
              <a:rPr lang="es-ES_tradnl" dirty="0" smtClean="0">
                <a:solidFill>
                  <a:srgbClr val="E183C8"/>
                </a:solidFill>
              </a:rPr>
              <a:t>$ </a:t>
            </a:r>
            <a:r>
              <a:rPr lang="es-ES_tradnl" dirty="0">
                <a:solidFill>
                  <a:srgbClr val="E183C8"/>
                </a:solidFill>
              </a:rPr>
              <a:t>60 </a:t>
            </a:r>
            <a:r>
              <a:rPr lang="es-ES_tradnl" dirty="0">
                <a:solidFill>
                  <a:srgbClr val="FFCD2F"/>
                </a:solidFill>
              </a:rPr>
              <a:t>en el mejor. </a:t>
            </a:r>
            <a:r>
              <a:rPr lang="es-ES_tradnl" dirty="0"/>
              <a:t>Estas cifras equivalen al </a:t>
            </a:r>
            <a:r>
              <a:rPr lang="es-ES_tradnl" dirty="0" smtClean="0"/>
              <a:t>16% </a:t>
            </a:r>
            <a:r>
              <a:rPr lang="es-ES_tradnl" dirty="0"/>
              <a:t>y </a:t>
            </a:r>
            <a:r>
              <a:rPr lang="es-ES_tradnl" dirty="0" smtClean="0"/>
              <a:t>46%, </a:t>
            </a:r>
            <a:r>
              <a:rPr lang="es-ES_tradnl" dirty="0"/>
              <a:t>respectivamente, de los </a:t>
            </a:r>
            <a:r>
              <a:rPr lang="es-ES_tradnl" b="1" dirty="0" smtClean="0">
                <a:solidFill>
                  <a:srgbClr val="E183C8"/>
                </a:solidFill>
              </a:rPr>
              <a:t>$ </a:t>
            </a:r>
            <a:r>
              <a:rPr lang="es-ES_tradnl" b="1" dirty="0">
                <a:solidFill>
                  <a:srgbClr val="E183C8"/>
                </a:solidFill>
              </a:rPr>
              <a:t>130 </a:t>
            </a:r>
            <a:r>
              <a:rPr lang="es-ES_tradnl" dirty="0"/>
              <a:t>que cuesta reforestar una </a:t>
            </a:r>
            <a:r>
              <a:rPr lang="es-ES_tradnl" dirty="0" smtClean="0"/>
              <a:t>hectárea</a:t>
            </a:r>
            <a:r>
              <a:rPr lang="es-ES_tradnl" dirty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90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209172" y="306475"/>
            <a:ext cx="878845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400" b="1" dirty="0" smtClean="0"/>
              <a:t>Dinero por bosques</a:t>
            </a:r>
            <a:endParaRPr lang="es-PE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209171" y="908720"/>
            <a:ext cx="53709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Pero la </a:t>
            </a:r>
            <a:r>
              <a:rPr lang="es-ES_tradnl" dirty="0"/>
              <a:t>reforestación trae </a:t>
            </a:r>
            <a:r>
              <a:rPr lang="es-ES_tradnl" dirty="0" smtClean="0"/>
              <a:t>múltiples </a:t>
            </a:r>
            <a:r>
              <a:rPr lang="es-ES_tradnl" dirty="0"/>
              <a:t>beneficios adicionales por sí misma  </a:t>
            </a:r>
            <a:r>
              <a:rPr lang="es-ES_tradnl" dirty="0" smtClean="0"/>
              <a:t>como:</a:t>
            </a:r>
            <a:endParaRPr lang="es-ES_tradnl" dirty="0" smtClean="0">
              <a:solidFill>
                <a:srgbClr val="FFCD2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solidFill>
                  <a:srgbClr val="FFCD2F"/>
                </a:solidFill>
              </a:rPr>
              <a:t>Un </a:t>
            </a:r>
            <a:r>
              <a:rPr lang="es-ES_tradnl" dirty="0">
                <a:solidFill>
                  <a:srgbClr val="FFCD2F"/>
                </a:solidFill>
              </a:rPr>
              <a:t>alto índice de ocupación de mano de </a:t>
            </a:r>
            <a:r>
              <a:rPr lang="es-ES_tradnl" dirty="0" smtClean="0">
                <a:solidFill>
                  <a:srgbClr val="FFCD2F"/>
                </a:solidFill>
              </a:rPr>
              <a:t>rural.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solidFill>
                  <a:srgbClr val="FFCD2F"/>
                </a:solidFill>
              </a:rPr>
              <a:t>Producción </a:t>
            </a:r>
            <a:r>
              <a:rPr lang="es-ES_tradnl" dirty="0">
                <a:solidFill>
                  <a:srgbClr val="FFCD2F"/>
                </a:solidFill>
              </a:rPr>
              <a:t>de madera y </a:t>
            </a:r>
            <a:r>
              <a:rPr lang="es-ES_tradnl" dirty="0" smtClean="0">
                <a:solidFill>
                  <a:srgbClr val="FFCD2F"/>
                </a:solidFill>
              </a:rPr>
              <a:t>celulosa.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>
                <a:solidFill>
                  <a:srgbClr val="FFCD2F"/>
                </a:solidFill>
              </a:rPr>
              <a:t>Mejoramiento </a:t>
            </a:r>
            <a:r>
              <a:rPr lang="es-ES_tradnl" dirty="0">
                <a:solidFill>
                  <a:srgbClr val="FFCD2F"/>
                </a:solidFill>
              </a:rPr>
              <a:t>de cuencas </a:t>
            </a:r>
            <a:r>
              <a:rPr lang="es-ES_tradnl" dirty="0" smtClean="0">
                <a:solidFill>
                  <a:srgbClr val="FFCD2F"/>
                </a:solidFill>
              </a:rPr>
              <a:t>erosionadas.</a:t>
            </a:r>
          </a:p>
          <a:p>
            <a:pPr marL="342900" indent="-342900">
              <a:buFont typeface="+mj-lt"/>
              <a:buAutoNum type="arabicPeriod"/>
            </a:pPr>
            <a:endParaRPr lang="es-ES_tradnl" dirty="0" smtClean="0">
              <a:solidFill>
                <a:srgbClr val="FFCD2F"/>
              </a:solidFill>
            </a:endParaRPr>
          </a:p>
          <a:p>
            <a:r>
              <a:rPr lang="es-ES_tradnl" dirty="0" smtClean="0"/>
              <a:t>Los  </a:t>
            </a:r>
            <a:r>
              <a:rPr lang="es-ES_tradnl" dirty="0"/>
              <a:t>peruanos debemos ver en el secuestro de carbono no  solo un negocio que resulta rentable, sino una posibilidad para financiar una de las necesidades públicas del país. </a:t>
            </a:r>
            <a:endParaRPr lang="es-ES_tradnl" dirty="0" smtClean="0"/>
          </a:p>
          <a:p>
            <a:endParaRPr lang="es-PE" dirty="0"/>
          </a:p>
          <a:p>
            <a:r>
              <a:rPr lang="es-ES_tradnl" dirty="0"/>
              <a:t>Las parcelas agroforestales también pueden </a:t>
            </a:r>
            <a:r>
              <a:rPr lang="es-ES_tradnl" dirty="0" smtClean="0"/>
              <a:t>servir </a:t>
            </a:r>
            <a:r>
              <a:rPr lang="es-ES_tradnl" dirty="0"/>
              <a:t>como sumideros de carbono. </a:t>
            </a:r>
            <a:endParaRPr lang="es-ES_tradnl" dirty="0" smtClean="0"/>
          </a:p>
          <a:p>
            <a:r>
              <a:rPr lang="es-ES_tradnl" dirty="0" smtClean="0"/>
              <a:t>Bajo </a:t>
            </a:r>
            <a:r>
              <a:rPr lang="es-ES_tradnl" dirty="0"/>
              <a:t>un sistema agroforestal, mediante el cual los cultivos  agrícolas y los pastos se combinan </a:t>
            </a:r>
            <a:r>
              <a:rPr lang="es-ES_tradnl" dirty="0" smtClean="0"/>
              <a:t>con "una </a:t>
            </a:r>
            <a:r>
              <a:rPr lang="es-ES_tradnl" dirty="0"/>
              <a:t>cierta cantidad de </a:t>
            </a:r>
            <a:r>
              <a:rPr lang="es-ES_tradnl" dirty="0" smtClean="0"/>
              <a:t>árboles. Una </a:t>
            </a:r>
            <a:r>
              <a:rPr lang="es-ES_tradnl" dirty="0"/>
              <a:t>hectárea puede fijar unas </a:t>
            </a:r>
            <a:endParaRPr lang="es-ES_tradnl" dirty="0" smtClean="0"/>
          </a:p>
          <a:p>
            <a:r>
              <a:rPr lang="es-ES_tradnl" b="1" dirty="0" smtClean="0">
                <a:solidFill>
                  <a:srgbClr val="E183C8"/>
                </a:solidFill>
              </a:rPr>
              <a:t>6 </a:t>
            </a:r>
            <a:r>
              <a:rPr lang="es-ES_tradnl" b="1" dirty="0">
                <a:solidFill>
                  <a:srgbClr val="E183C8"/>
                </a:solidFill>
              </a:rPr>
              <a:t>toneladas de carbono </a:t>
            </a:r>
            <a:r>
              <a:rPr lang="es-ES_tradnl" b="1" dirty="0" smtClean="0">
                <a:solidFill>
                  <a:srgbClr val="E183C8"/>
                </a:solidFill>
              </a:rPr>
              <a:t>al año</a:t>
            </a:r>
          </a:p>
        </p:txBody>
      </p:sp>
      <p:pic>
        <p:nvPicPr>
          <p:cNvPr id="2050" name="Picture 2" descr="http://www.fao.org/docrep/008/a0026s/a0026s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51" y="1054936"/>
            <a:ext cx="3349478" cy="223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de la Noticia Chat CORPOICA sobre sistemas agroforest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51" y="3717032"/>
            <a:ext cx="33615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75656" y="6350168"/>
            <a:ext cx="7504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/>
              <a:t>Tomado de Enciclopedia </a:t>
            </a:r>
            <a:r>
              <a:rPr lang="es-ES_tradnl" sz="1200" dirty="0" smtClean="0"/>
              <a:t>Temática </a:t>
            </a:r>
            <a:r>
              <a:rPr lang="es-ES_tradnl" sz="1200" dirty="0"/>
              <a:t>del Perú / </a:t>
            </a:r>
            <a:r>
              <a:rPr lang="es-ES_tradnl" sz="1200" dirty="0" smtClean="0"/>
              <a:t>Ecología:  </a:t>
            </a:r>
            <a:r>
              <a:rPr lang="es-ES_tradnl" sz="1200" dirty="0"/>
              <a:t>Antonio </a:t>
            </a:r>
            <a:r>
              <a:rPr lang="es-ES_tradnl" sz="1200" dirty="0" err="1"/>
              <a:t>Brack</a:t>
            </a:r>
            <a:r>
              <a:rPr lang="es-ES_tradnl" sz="1200" dirty="0"/>
              <a:t> </a:t>
            </a:r>
            <a:r>
              <a:rPr lang="es-ES_tradnl" sz="1200" dirty="0" err="1" smtClean="0"/>
              <a:t>Egg</a:t>
            </a:r>
            <a:r>
              <a:rPr lang="es-ES_tradnl" sz="1200" dirty="0" smtClean="0"/>
              <a:t> /  Edit</a:t>
            </a:r>
            <a:r>
              <a:rPr lang="es-ES_tradnl" sz="1200" dirty="0"/>
              <a:t>. el Comercio</a:t>
            </a:r>
            <a:r>
              <a:rPr lang="es-ES_tradnl" sz="1200" dirty="0" smtClean="0"/>
              <a:t>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8838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grpSp>
        <p:nvGrpSpPr>
          <p:cNvPr id="3" name="2 Grupo"/>
          <p:cNvGrpSpPr/>
          <p:nvPr/>
        </p:nvGrpSpPr>
        <p:grpSpPr>
          <a:xfrm>
            <a:off x="209172" y="306475"/>
            <a:ext cx="8788459" cy="6472061"/>
            <a:chOff x="209172" y="306475"/>
            <a:chExt cx="8788459" cy="6472061"/>
          </a:xfrm>
        </p:grpSpPr>
        <p:pic>
          <p:nvPicPr>
            <p:cNvPr id="1026" name="Picture 2" descr="Conversión de aire a combustib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322" y="862550"/>
              <a:ext cx="6347592" cy="426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209172" y="306475"/>
              <a:ext cx="8788459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PE" sz="2400" b="1" dirty="0" smtClean="0"/>
                <a:t>Refinería británica AFS logra obtener combustible</a:t>
              </a:r>
            </a:p>
            <a:p>
              <a:pPr algn="ctr"/>
              <a:r>
                <a:rPr lang="es-PE" sz="2400" b="1" dirty="0" smtClean="0"/>
                <a:t> a partir del aire.</a:t>
              </a:r>
              <a:endParaRPr lang="es-PE" sz="2400" b="1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46605" y="5301208"/>
              <a:ext cx="875102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dirty="0"/>
                <a:t>La preocupación en torno a qué le pasará a la humanidad si un día se terminan las reservas de energía ha impulsado en los últimos años la creación de fuentes alternativas de combustibles. </a:t>
              </a:r>
              <a:endParaRPr lang="es-PE" dirty="0" smtClean="0"/>
            </a:p>
            <a:p>
              <a:r>
                <a:rPr lang="es-PE" dirty="0" smtClean="0"/>
                <a:t>Una </a:t>
              </a:r>
              <a:r>
                <a:rPr lang="es-PE" dirty="0"/>
                <a:t>gasolina hecha a partir del aire, por la </a:t>
              </a:r>
              <a:r>
                <a:rPr lang="es-PE" dirty="0">
                  <a:solidFill>
                    <a:srgbClr val="D96DD1"/>
                  </a:solidFill>
                  <a:hlinkClick r:id="rId3"/>
                </a:rPr>
                <a:t>empresa AFS</a:t>
              </a:r>
              <a:r>
                <a:rPr lang="es-PE" dirty="0"/>
                <a:t>, podría cambiar la historia.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0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640" y="-7228184"/>
            <a:ext cx="855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/>
          </a:p>
          <a:p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628258" y="1052736"/>
            <a:ext cx="7920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dirty="0"/>
          </a:p>
          <a:p>
            <a:r>
              <a:rPr lang="es-PE" sz="2800" dirty="0"/>
              <a:t>“Si supiera que el mundo se ha de acabar mañana, yo hoy aún plantaría un árbol. “ </a:t>
            </a:r>
            <a:r>
              <a:rPr lang="es-PE" sz="2800" dirty="0" smtClean="0"/>
              <a:t>    </a:t>
            </a:r>
          </a:p>
          <a:p>
            <a:r>
              <a:rPr lang="es-PE" sz="2800" dirty="0"/>
              <a:t> </a:t>
            </a:r>
            <a:r>
              <a:rPr lang="es-PE" sz="2800" dirty="0" smtClean="0"/>
              <a:t>                                         </a:t>
            </a:r>
            <a:r>
              <a:rPr lang="es-PE" dirty="0" smtClean="0"/>
              <a:t>Martin </a:t>
            </a:r>
            <a:r>
              <a:rPr lang="es-PE" dirty="0"/>
              <a:t>Luther King,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57869" y="4179518"/>
            <a:ext cx="206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/>
              <a:t>Gracias.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30794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2.picsearch.com/is?DsW_Q5LTMJg3Q8MsmmPs2kHFFD1GIUdc7x1FlOAYd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2056284"/>
            <a:ext cx="12192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109850"/>
            <a:ext cx="637225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EL HOMBRE DESCUBRE EL FUEGO</a:t>
            </a:r>
            <a:endParaRPr lang="es-PE" sz="2800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5724128" cy="3096344"/>
          </a:xfrm>
        </p:spPr>
        <p:txBody>
          <a:bodyPr>
            <a:normAutofit/>
          </a:bodyPr>
          <a:lstStyle/>
          <a:p>
            <a:pPr marL="379476" indent="-342900" algn="l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Hacer </a:t>
            </a:r>
            <a:r>
              <a:rPr lang="es-ES" sz="2800" dirty="0">
                <a:solidFill>
                  <a:schemeClr val="tx1"/>
                </a:solidFill>
              </a:rPr>
              <a:t>fraguas para forjar </a:t>
            </a:r>
            <a:r>
              <a:rPr lang="es-ES" sz="2800" dirty="0" smtClean="0">
                <a:solidFill>
                  <a:schemeClr val="tx1"/>
                </a:solidFill>
              </a:rPr>
              <a:t>armas, </a:t>
            </a:r>
            <a:r>
              <a:rPr lang="es-ES" sz="2800" dirty="0">
                <a:solidFill>
                  <a:schemeClr val="tx1"/>
                </a:solidFill>
              </a:rPr>
              <a:t>puntas de flechas, espadas, escudos, </a:t>
            </a:r>
            <a:r>
              <a:rPr lang="es-ES" sz="2800" dirty="0" smtClean="0">
                <a:solidFill>
                  <a:schemeClr val="tx1"/>
                </a:solidFill>
              </a:rPr>
              <a:t>lanzas.</a:t>
            </a:r>
            <a:endParaRPr lang="es-ES" sz="2800" dirty="0">
              <a:solidFill>
                <a:schemeClr val="tx1"/>
              </a:solidFill>
            </a:endParaRPr>
          </a:p>
          <a:p>
            <a:pPr marL="379476" indent="-342900" algn="l">
              <a:buFont typeface="Arial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H</a:t>
            </a:r>
            <a:r>
              <a:rPr lang="es-ES" sz="2800" dirty="0" smtClean="0">
                <a:solidFill>
                  <a:schemeClr val="tx1"/>
                </a:solidFill>
              </a:rPr>
              <a:t>acer </a:t>
            </a:r>
            <a:r>
              <a:rPr lang="es-ES" sz="2800" dirty="0">
                <a:solidFill>
                  <a:schemeClr val="tx1"/>
                </a:solidFill>
              </a:rPr>
              <a:t>piezas de orfebrería, joyas y máquinas y equipos de metal de uso diverso. </a:t>
            </a:r>
            <a:endParaRPr lang="es-PE" sz="2800" dirty="0"/>
          </a:p>
        </p:txBody>
      </p:sp>
      <p:pic>
        <p:nvPicPr>
          <p:cNvPr id="4098" name="Picture 2" descr="http://t1.gstatic.com/images?q=tbn:ANd9GcQx8aQLAndSmXsz_4NQDXn3maNIsWAXt78Z3iG7XiPgTWkLRU1uK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3853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_K5XKQi6zPB0/Shx7icYv3BI/AAAAAAAAAGc/hv98oxN8Rng/s320/inti-copi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5"/>
            <a:ext cx="2582281" cy="25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uscatla.com/incas0000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52" y="764704"/>
            <a:ext cx="257515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2.picsearch.com/is?DsW_Q5LTMJg3Q8MsmmPs2kHFFD1GIUdc7x1FlOAYd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2056284"/>
            <a:ext cx="12192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99661" y="218678"/>
            <a:ext cx="885698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EL CICLO DEL CARBONO Y LOS COMBUSTIBLES FÓSILES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67944" y="836712"/>
            <a:ext cx="4867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800" dirty="0" smtClean="0">
                <a:latin typeface="Verdana" pitchFamily="34" charset="0"/>
                <a:cs typeface="Times New Roman" pitchFamily="18" charset="0"/>
              </a:rPr>
              <a:t>En 1859 Edwin Drake perfora el primer pozo petrolero  e inicia su explotación.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 smtClean="0">
                <a:latin typeface="Verdana" pitchFamily="34" charset="0"/>
                <a:cs typeface="Times New Roman" pitchFamily="18" charset="0"/>
              </a:rPr>
              <a:t>Así surgió la demanda de este combustible fósil en </a:t>
            </a:r>
            <a:r>
              <a:rPr lang="es-ES" sz="2800" dirty="0">
                <a:latin typeface="Verdana" pitchFamily="34" charset="0"/>
                <a:cs typeface="Times New Roman" pitchFamily="18" charset="0"/>
              </a:rPr>
              <a:t>gran escala.</a:t>
            </a:r>
            <a:endParaRPr lang="es-PE" sz="2800" dirty="0"/>
          </a:p>
        </p:txBody>
      </p:sp>
      <p:pic>
        <p:nvPicPr>
          <p:cNvPr id="5122" name="Picture 2" descr="Edwin Dr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5" y="836712"/>
            <a:ext cx="3920261" cy="29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ociocruceros.com/barcos/content/groups/public/documents/mc_imagenes/Barco.1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3" y="3971424"/>
            <a:ext cx="227171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magnusvyt.com.ar/wp2/wp-content/uploads/2007/11/traineurost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12" y="5085184"/>
            <a:ext cx="20558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http://guidogirardi.com/senador/wp-content/uploads/2009/10/seguros_de_trailers_camion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11" y="4026097"/>
            <a:ext cx="20716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airvoila.com/wp-content/uploads/2007/07/airbus-a320-iber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55" y="5160157"/>
            <a:ext cx="217963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2.picsearch.com/is?DsW_Q5LTMJg3Q8MsmmPs2kHFFD1GIUdc7x1FlOAYd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2056284"/>
            <a:ext cx="12192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99661" y="218678"/>
            <a:ext cx="37242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EL CICLO DEL CARBONO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1298" y="764704"/>
            <a:ext cx="40626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Verdana" pitchFamily="34" charset="0"/>
                <a:cs typeface="Times New Roman" pitchFamily="18" charset="0"/>
              </a:rPr>
              <a:t>El ciclo del Carbono se da en dos formas:</a:t>
            </a:r>
          </a:p>
          <a:p>
            <a:endParaRPr lang="es-ES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es-ES" dirty="0" smtClean="0">
                <a:solidFill>
                  <a:srgbClr val="FFCD2F"/>
                </a:solidFill>
                <a:latin typeface="Verdana" pitchFamily="34" charset="0"/>
                <a:cs typeface="Times New Roman" pitchFamily="18" charset="0"/>
              </a:rPr>
              <a:t>a.- Ciclo biológico</a:t>
            </a:r>
            <a:r>
              <a:rPr lang="es-ES" dirty="0" smtClean="0">
                <a:latin typeface="Verdana" pitchFamily="34" charset="0"/>
                <a:cs typeface="Times New Roman" pitchFamily="18" charset="0"/>
              </a:rPr>
              <a:t>: Intercambio del carbono entre los seres vivos y la atmósfera por la respiración de plantas y animales. Se renueva el carbono de toda la tierra en un período de uno 20 años.</a:t>
            </a:r>
          </a:p>
          <a:p>
            <a:endParaRPr lang="es-ES" dirty="0" smtClean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0783" y="4293096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CD2F"/>
                </a:solidFill>
                <a:latin typeface="Verdana" pitchFamily="34" charset="0"/>
                <a:cs typeface="Times New Roman" pitchFamily="18" charset="0"/>
              </a:rPr>
              <a:t>b.- Ciclo geoquímico</a:t>
            </a:r>
            <a:r>
              <a:rPr lang="es-ES" sz="2400" dirty="0" smtClean="0">
                <a:latin typeface="Verdana" pitchFamily="34" charset="0"/>
                <a:cs typeface="Times New Roman" pitchFamily="18" charset="0"/>
              </a:rPr>
              <a:t>: </a:t>
            </a:r>
            <a:r>
              <a:rPr lang="es-ES" sz="2000" dirty="0" smtClean="0">
                <a:latin typeface="Verdana" pitchFamily="34" charset="0"/>
                <a:cs typeface="Times New Roman" pitchFamily="18" charset="0"/>
              </a:rPr>
              <a:t>Es más extenso que el ciclo biológico y regula la transferencia entre atmósfera, los océanos y la litósfera (el suelo</a:t>
            </a:r>
            <a:r>
              <a:rPr lang="es-ES" sz="2400" dirty="0" smtClean="0">
                <a:latin typeface="Verdana" pitchFamily="34" charset="0"/>
                <a:cs typeface="Times New Roman" pitchFamily="18" charset="0"/>
              </a:rPr>
              <a:t>)  </a:t>
            </a:r>
            <a:endParaRPr lang="es-PE" sz="2400" dirty="0"/>
          </a:p>
        </p:txBody>
      </p:sp>
      <p:pic>
        <p:nvPicPr>
          <p:cNvPr id="6148" name="Picture 4" descr="http://schoolworkhelper.net/wp-content/uploads/2010/07/carbon-cycl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95" y="3642184"/>
            <a:ext cx="4768562" cy="319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2.bp.blogspot.com/_VksoHwO2q4w/THFa-Z_VaQI/AAAAAAAAAEI/1jYGmipIyqI/s1600/ciclo-del-carbon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21" y="487083"/>
            <a:ext cx="4783436" cy="31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99661" y="218678"/>
            <a:ext cx="37242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EL CICLO DEL CARBONO</a:t>
            </a:r>
            <a:endParaRPr lang="es-PE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us.123rf.com/400wm/400/400/gelpi/gelpi0901/gelpi090100073/4123576-mariscos-frescos--conchas-de-los-moluscos-de-la-textur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49" y="285674"/>
            <a:ext cx="3251381" cy="2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4.bp.blogspot.com/_paXcrWdBG_M/S7jaTx-G5EI/AAAAAAAAKdg/ws5Gz07EXcE/s1600/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49" y="2537283"/>
            <a:ext cx="3049423" cy="20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planetacurioso.com/wp-content/uploads/2006/11/esqueleto-ballena-azul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95" y="4653136"/>
            <a:ext cx="3648256" cy="179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21297" y="764704"/>
            <a:ext cx="5151997" cy="5909310"/>
            <a:chOff x="221297" y="764704"/>
            <a:chExt cx="5151997" cy="5909310"/>
          </a:xfrm>
        </p:grpSpPr>
        <p:sp>
          <p:nvSpPr>
            <p:cNvPr id="2" name="1 Rectángulo"/>
            <p:cNvSpPr/>
            <p:nvPr/>
          </p:nvSpPr>
          <p:spPr>
            <a:xfrm>
              <a:off x="221297" y="764704"/>
              <a:ext cx="5151997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Verdana" pitchFamily="34" charset="0"/>
                  <a:cs typeface="Times New Roman" pitchFamily="18" charset="0"/>
                </a:rPr>
                <a:t>Si el </a:t>
              </a:r>
              <a:r>
                <a:rPr lang="es-ES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CO</a:t>
              </a:r>
              <a:r>
                <a:rPr lang="es-ES" sz="1400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  <a:r>
                <a:rPr lang="es-ES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s-ES" dirty="0" smtClean="0">
                  <a:latin typeface="Verdana" pitchFamily="34" charset="0"/>
                  <a:cs typeface="Times New Roman" pitchFamily="18" charset="0"/>
                </a:rPr>
                <a:t>emitido en la atmósfera, supera al contenido en los océanos, lagos, mares, ríos etc. es absorbido con facilidad por el agua, convirtiéndose en ácido carbónico </a:t>
              </a:r>
              <a:r>
                <a:rPr lang="es-ES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H</a:t>
              </a:r>
              <a:r>
                <a:rPr lang="es-ES" sz="1400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  <a:r>
                <a:rPr lang="es-ES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CO</a:t>
              </a:r>
              <a:r>
                <a:rPr lang="es-ES" sz="1400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3</a:t>
              </a:r>
              <a:r>
                <a:rPr lang="es-ES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.</a:t>
              </a:r>
            </a:p>
            <a:p>
              <a:r>
                <a:rPr lang="es-ES" dirty="0" smtClean="0">
                  <a:latin typeface="Verdana" pitchFamily="34" charset="0"/>
                  <a:cs typeface="Times New Roman" pitchFamily="18" charset="0"/>
                </a:rPr>
                <a:t>Este ácido influye sobre los silicatos que constituyen las rocas y se producen iones de bicarbonato(</a:t>
              </a:r>
              <a:r>
                <a:rPr lang="es-ES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-HCO</a:t>
              </a:r>
              <a:r>
                <a:rPr lang="es-ES" sz="1400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3</a:t>
              </a:r>
              <a:r>
                <a:rPr lang="es-ES" dirty="0" smtClean="0">
                  <a:latin typeface="Verdana" pitchFamily="34" charset="0"/>
                  <a:cs typeface="Times New Roman" pitchFamily="18" charset="0"/>
                </a:rPr>
                <a:t>).</a:t>
              </a:r>
            </a:p>
            <a:p>
              <a:r>
                <a:rPr lang="es-ES" dirty="0" smtClean="0">
                  <a:latin typeface="Verdana" pitchFamily="34" charset="0"/>
                  <a:cs typeface="Times New Roman" pitchFamily="18" charset="0"/>
                </a:rPr>
                <a:t>Estos iones son asimilados por los animales acuáticos en la formación de sus tejidos (conchas, caparazones , esqueletos). Cuando mueren caen y quedan depositados en los sedimentos calcáreos de los fondos marinos. Los grandes depósitos de piedra caliza en el lechos de los océanos son  los grandes reservorios de </a:t>
              </a:r>
              <a:r>
                <a:rPr lang="es-ES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CO</a:t>
              </a:r>
              <a:r>
                <a:rPr lang="es-ES" sz="1400" b="1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  <a:r>
                <a:rPr lang="es-ES" dirty="0" smtClean="0">
                  <a:latin typeface="Verdana" pitchFamily="34" charset="0"/>
                  <a:cs typeface="Times New Roman" pitchFamily="18" charset="0"/>
                </a:rPr>
                <a:t>.</a:t>
              </a:r>
            </a:p>
            <a:p>
              <a:r>
                <a:rPr lang="es-ES" dirty="0" smtClean="0">
                  <a:latin typeface="Verdana" pitchFamily="34" charset="0"/>
                  <a:cs typeface="Times New Roman" pitchFamily="18" charset="0"/>
                </a:rPr>
                <a:t>El calcio reacciona con los iones del bicarbonato del agua del modo siguiente: </a:t>
              </a:r>
              <a:r>
                <a:rPr lang="es-ES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Ca</a:t>
              </a:r>
              <a:r>
                <a:rPr lang="es-ES" sz="1400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  <a:r>
                <a:rPr lang="es-ES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 + 2HCO</a:t>
              </a:r>
              <a:r>
                <a:rPr lang="es-ES" sz="1400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3  </a:t>
              </a:r>
              <a:r>
                <a:rPr lang="es-ES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= CaCO</a:t>
              </a:r>
              <a:r>
                <a:rPr lang="es-ES" sz="1400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3</a:t>
              </a:r>
              <a:r>
                <a:rPr lang="es-ES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 + H</a:t>
              </a:r>
              <a:r>
                <a:rPr lang="es-ES" sz="1400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  <a:r>
                <a:rPr lang="es-ES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O + CO</a:t>
              </a:r>
              <a:r>
                <a:rPr lang="es-ES" sz="1400" dirty="0" smtClean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2 </a:t>
              </a:r>
            </a:p>
            <a:p>
              <a:endParaRPr lang="es-ES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611559" y="5949280"/>
              <a:ext cx="28914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50" dirty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+</a:t>
              </a:r>
              <a:endParaRPr lang="es-PE" sz="1050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1766859" y="5949280"/>
              <a:ext cx="2551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-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94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1512</TotalTime>
  <Words>4477</Words>
  <Application>Microsoft Office PowerPoint</Application>
  <PresentationFormat>Presentación en pantalla (4:3)</PresentationFormat>
  <Paragraphs>369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Aspecto</vt:lpstr>
      <vt:lpstr>CALENTAMIENTO GLOBAL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CALENTAMIENTO GLOBAL</dc:title>
  <dc:creator>Luis</dc:creator>
  <cp:lastModifiedBy>Luis</cp:lastModifiedBy>
  <cp:revision>100</cp:revision>
  <dcterms:created xsi:type="dcterms:W3CDTF">2013-04-09T15:05:29Z</dcterms:created>
  <dcterms:modified xsi:type="dcterms:W3CDTF">2013-04-18T00:05:27Z</dcterms:modified>
</cp:coreProperties>
</file>